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95" r:id="rId4"/>
    <p:sldId id="294" r:id="rId5"/>
    <p:sldId id="293" r:id="rId6"/>
    <p:sldId id="300" r:id="rId7"/>
    <p:sldId id="286" r:id="rId8"/>
    <p:sldId id="301" r:id="rId9"/>
    <p:sldId id="284" r:id="rId10"/>
    <p:sldId id="285" r:id="rId11"/>
    <p:sldId id="296" r:id="rId12"/>
    <p:sldId id="299" r:id="rId13"/>
    <p:sldId id="260" r:id="rId14"/>
    <p:sldId id="265" r:id="rId15"/>
    <p:sldId id="261" r:id="rId16"/>
    <p:sldId id="258" r:id="rId17"/>
    <p:sldId id="287" r:id="rId18"/>
    <p:sldId id="288" r:id="rId19"/>
    <p:sldId id="259" r:id="rId20"/>
    <p:sldId id="289" r:id="rId21"/>
    <p:sldId id="281" r:id="rId22"/>
    <p:sldId id="298" r:id="rId23"/>
    <p:sldId id="262" r:id="rId24"/>
    <p:sldId id="263" r:id="rId25"/>
    <p:sldId id="264" r:id="rId26"/>
    <p:sldId id="266" r:id="rId27"/>
    <p:sldId id="267" r:id="rId28"/>
    <p:sldId id="268" r:id="rId29"/>
    <p:sldId id="290" r:id="rId30"/>
    <p:sldId id="302" r:id="rId31"/>
    <p:sldId id="269" r:id="rId32"/>
    <p:sldId id="270" r:id="rId33"/>
    <p:sldId id="303" r:id="rId34"/>
    <p:sldId id="271" r:id="rId35"/>
    <p:sldId id="272" r:id="rId36"/>
    <p:sldId id="273" r:id="rId37"/>
    <p:sldId id="274" r:id="rId38"/>
    <p:sldId id="275" r:id="rId39"/>
    <p:sldId id="276" r:id="rId40"/>
    <p:sldId id="291" r:id="rId41"/>
    <p:sldId id="292" r:id="rId42"/>
    <p:sldId id="278" r:id="rId43"/>
    <p:sldId id="280" r:id="rId44"/>
    <p:sldId id="277" r:id="rId45"/>
    <p:sldId id="279" r:id="rId46"/>
    <p:sldId id="282" r:id="rId47"/>
    <p:sldId id="283" r:id="rId48"/>
    <p:sldId id="297" r:id="rId49"/>
  </p:sldIdLst>
  <p:sldSz cx="9144000" cy="6858000" type="screen4x3"/>
  <p:notesSz cx="6858000" cy="9144000"/>
  <p:embeddedFontLst>
    <p:embeddedFont>
      <p:font typeface="Microsoft Sans Serif" pitchFamily="34" charset="0"/>
      <p:regular r:id="rId50"/>
    </p:embeddedFont>
    <p:embeddedFont>
      <p:font typeface="Impact" pitchFamily="34" charset="0"/>
      <p:regular r:id="rId51"/>
    </p:embeddedFont>
    <p:embeddedFont>
      <p:font typeface="Comic Sans MS" pitchFamily="66" charset="0"/>
      <p:regular r:id="rId52"/>
      <p:bold r:id="rId53"/>
    </p:embeddedFont>
    <p:embeddedFont>
      <p:font typeface="Verdana" pitchFamily="34" charset="0"/>
      <p:regular r:id="rId54"/>
      <p:bold r:id="rId55"/>
      <p:italic r:id="rId56"/>
      <p:boldItalic r:id="rId57"/>
    </p:embeddedFont>
    <p:embeddedFont>
      <p:font typeface="Franklin Gothic Medium" pitchFamily="34" charset="0"/>
      <p:regular r:id="rId58"/>
      <p:italic r:id="rId59"/>
    </p:embeddedFont>
    <p:embeddedFont>
      <p:font typeface="Tahoma" pitchFamily="34" charset="0"/>
      <p:regular r:id="rId60"/>
      <p:bold r:id="rId61"/>
    </p:embeddedFont>
    <p:embeddedFont>
      <p:font typeface="Arial Black" pitchFamily="34" charset="0"/>
      <p:bold r:id="rId62"/>
    </p:embeddedFont>
    <p:embeddedFont>
      <p:font typeface="Footlight MT Light" pitchFamily="18" charset="0"/>
      <p:regular r:id="rId63"/>
    </p:embeddedFont>
    <p:embeddedFont>
      <p:font typeface="Century Gothic" pitchFamily="34" charset="0"/>
      <p:regular r:id="rId64"/>
      <p:bold r:id="rId65"/>
      <p:italic r:id="rId66"/>
      <p:boldItalic r:id="rId67"/>
    </p:embeddedFont>
    <p:embeddedFont>
      <p:font typeface="Garamond" pitchFamily="18" charset="0"/>
      <p:regular r:id="rId68"/>
      <p:bold r:id="rId69"/>
      <p:italic r:id="rId70"/>
    </p:embeddedFont>
    <p:embeddedFont>
      <p:font typeface="Georgia" pitchFamily="18" charset="0"/>
      <p:regular r:id="rId71"/>
      <p:bold r:id="rId72"/>
      <p:italic r:id="rId73"/>
      <p:boldItalic r:id="rId74"/>
    </p:embeddedFont>
    <p:embeddedFont>
      <p:font typeface="Lucida Console" pitchFamily="49" charset="0"/>
      <p:regular r:id="rId75"/>
    </p:embeddedFont>
    <p:embeddedFont>
      <p:font typeface="Sylfaen" pitchFamily="18" charset="0"/>
      <p:regular r:id="rId76"/>
    </p:embeddedFont>
    <p:embeddedFont>
      <p:font typeface="Kartika" pitchFamily="18" charset="0"/>
      <p:regular r:id="rId77"/>
    </p:embeddedFont>
    <p:embeddedFont>
      <p:font typeface="Papyrus" pitchFamily="66" charset="0"/>
      <p:regular r:id="rId78"/>
    </p:embeddedFont>
    <p:embeddedFont>
      <p:font typeface="Arial Rounded MT Bold" pitchFamily="34" charset="0"/>
      <p:regular r:id="rId79"/>
    </p:embeddedFont>
    <p:embeddedFont>
      <p:font typeface="Copperplate Gothic Bold" pitchFamily="34" charset="0"/>
      <p:regular r:id="rId80"/>
    </p:embeddedFont>
    <p:embeddedFont>
      <p:font typeface="Palatino Linotype" pitchFamily="18" charset="0"/>
      <p:regular r:id="rId81"/>
      <p:bold r:id="rId82"/>
      <p:italic r:id="rId83"/>
      <p:boldItalic r:id="rId84"/>
    </p:embeddedFont>
    <p:embeddedFont>
      <p:font typeface="Perpetua" pitchFamily="18" charset="0"/>
      <p:regular r:id="rId85"/>
      <p:bold r:id="rId86"/>
      <p:italic r:id="rId87"/>
      <p:boldItalic r:id="rId88"/>
    </p:embeddedFont>
    <p:embeddedFont>
      <p:font typeface="Trebuchet MS" pitchFamily="34" charset="0"/>
      <p:regular r:id="rId89"/>
      <p:bold r:id="rId90"/>
      <p:italic r:id="rId91"/>
      <p:boldItalic r:id="rId92"/>
    </p:embeddedFont>
    <p:embeddedFont>
      <p:font typeface="Monotype Corsiva" pitchFamily="66" charset="0"/>
      <p:italic r:id="rId93"/>
    </p:embeddedFont>
    <p:embeddedFont>
      <p:font typeface="Harrington" pitchFamily="82" charset="0"/>
      <p:regular r:id="rId94"/>
    </p:embeddedFont>
    <p:embeddedFont>
      <p:font typeface="Tempus Sans ITC" pitchFamily="82" charset="0"/>
      <p:regular r:id="rId95"/>
    </p:embeddedFont>
  </p:embeddedFontLst>
  <p:defaultTextStyle>
    <a:defPPr>
      <a:defRPr lang="es-E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Microsoft Sans Serif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FF9933"/>
    <a:srgbClr val="FDEB3D"/>
    <a:srgbClr val="CC00FF"/>
    <a:srgbClr val="660066"/>
    <a:srgbClr val="003300"/>
    <a:srgbClr val="0000FF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18" autoAdjust="0"/>
    <p:restoredTop sz="94679" autoAdjust="0"/>
  </p:normalViewPr>
  <p:slideViewPr>
    <p:cSldViewPr>
      <p:cViewPr varScale="1">
        <p:scale>
          <a:sx n="104" d="100"/>
          <a:sy n="104" d="100"/>
        </p:scale>
        <p:origin x="-3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6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font" Target="fonts/font14.fntdata"/><Relationship Id="rId68" Type="http://schemas.openxmlformats.org/officeDocument/2006/relationships/font" Target="fonts/font19.fntdata"/><Relationship Id="rId76" Type="http://schemas.openxmlformats.org/officeDocument/2006/relationships/font" Target="fonts/font27.fntdata"/><Relationship Id="rId84" Type="http://schemas.openxmlformats.org/officeDocument/2006/relationships/font" Target="fonts/font35.fntdata"/><Relationship Id="rId89" Type="http://schemas.openxmlformats.org/officeDocument/2006/relationships/font" Target="fonts/font40.fntdata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22.fntdata"/><Relationship Id="rId92" Type="http://schemas.openxmlformats.org/officeDocument/2006/relationships/font" Target="fonts/font4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font" Target="fonts/font17.fntdata"/><Relationship Id="rId74" Type="http://schemas.openxmlformats.org/officeDocument/2006/relationships/font" Target="fonts/font25.fntdata"/><Relationship Id="rId79" Type="http://schemas.openxmlformats.org/officeDocument/2006/relationships/font" Target="fonts/font30.fntdata"/><Relationship Id="rId87" Type="http://schemas.openxmlformats.org/officeDocument/2006/relationships/font" Target="fonts/font38.fntdata"/><Relationship Id="rId5" Type="http://schemas.openxmlformats.org/officeDocument/2006/relationships/slide" Target="slides/slide4.xml"/><Relationship Id="rId61" Type="http://schemas.openxmlformats.org/officeDocument/2006/relationships/font" Target="fonts/font12.fntdata"/><Relationship Id="rId82" Type="http://schemas.openxmlformats.org/officeDocument/2006/relationships/font" Target="fonts/font33.fntdata"/><Relationship Id="rId90" Type="http://schemas.openxmlformats.org/officeDocument/2006/relationships/font" Target="fonts/font41.fntdata"/><Relationship Id="rId95" Type="http://schemas.openxmlformats.org/officeDocument/2006/relationships/font" Target="fonts/font4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font" Target="fonts/font20.fntdata"/><Relationship Id="rId77" Type="http://schemas.openxmlformats.org/officeDocument/2006/relationships/font" Target="fonts/font28.fntdata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72" Type="http://schemas.openxmlformats.org/officeDocument/2006/relationships/font" Target="fonts/font23.fntdata"/><Relationship Id="rId80" Type="http://schemas.openxmlformats.org/officeDocument/2006/relationships/font" Target="fonts/font31.fntdata"/><Relationship Id="rId85" Type="http://schemas.openxmlformats.org/officeDocument/2006/relationships/font" Target="fonts/font36.fntdata"/><Relationship Id="rId93" Type="http://schemas.openxmlformats.org/officeDocument/2006/relationships/font" Target="fonts/font44.fntdata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font" Target="fonts/font1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openxmlformats.org/officeDocument/2006/relationships/font" Target="fonts/font21.fntdata"/><Relationship Id="rId75" Type="http://schemas.openxmlformats.org/officeDocument/2006/relationships/font" Target="fonts/font26.fntdata"/><Relationship Id="rId83" Type="http://schemas.openxmlformats.org/officeDocument/2006/relationships/font" Target="fonts/font34.fntdata"/><Relationship Id="rId88" Type="http://schemas.openxmlformats.org/officeDocument/2006/relationships/font" Target="fonts/font39.fntdata"/><Relationship Id="rId91" Type="http://schemas.openxmlformats.org/officeDocument/2006/relationships/font" Target="fonts/font42.fntdata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73" Type="http://schemas.openxmlformats.org/officeDocument/2006/relationships/font" Target="fonts/font24.fntdata"/><Relationship Id="rId78" Type="http://schemas.openxmlformats.org/officeDocument/2006/relationships/font" Target="fonts/font29.fntdata"/><Relationship Id="rId81" Type="http://schemas.openxmlformats.org/officeDocument/2006/relationships/font" Target="fonts/font32.fntdata"/><Relationship Id="rId86" Type="http://schemas.openxmlformats.org/officeDocument/2006/relationships/font" Target="fonts/font37.fntdata"/><Relationship Id="rId94" Type="http://schemas.openxmlformats.org/officeDocument/2006/relationships/font" Target="fonts/font45.fntdata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D26383-A340-4106-87F1-76B53BE83525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BD4E2D-098A-4743-A729-930DEE93778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508FA-25E0-424B-B2D0-C4359D440EF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FBA30-E322-4EFE-8CCE-F41243692CE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F7CBE-FF5F-4FE5-BA4B-1BF3CAFF713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5DEBE-B584-4F6F-A979-5C8E85E8E00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61769-2336-4F5F-8213-3670AB5DF69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C1CBE-7986-4453-A3DB-17C511B56399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2A823-F3B2-4566-BBC2-8752281A8DA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3097D0-B85D-4052-8BCA-3333EB707D7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4C69A6-2A7D-4C88-B7E9-85AD59AA6AA0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  <p:transition spd="med" advTm="2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214FB25-F7F3-408D-9467-B22E3C96A301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20000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wmf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2743200" y="2209800"/>
            <a:ext cx="3657600" cy="1905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3583"/>
              </a:avLst>
            </a:prstTxWarp>
          </a:bodyPr>
          <a:lstStyle/>
          <a:p>
            <a:r>
              <a:rPr lang="pt-BR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   O século XIX:</a:t>
            </a:r>
          </a:p>
          <a:p>
            <a:r>
              <a:rPr lang="pt-BR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Impact"/>
              </a:rPr>
              <a:t>O Rexurdimento</a:t>
            </a:r>
            <a:endParaRPr lang="es-ES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Impact"/>
            </a:endParaRPr>
          </a:p>
        </p:txBody>
      </p:sp>
      <p:pic>
        <p:nvPicPr>
          <p:cNvPr id="2052" name="Picture 4" descr="curros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4267200"/>
            <a:ext cx="1800225" cy="2133600"/>
          </a:xfrm>
          <a:prstGeom prst="rect">
            <a:avLst/>
          </a:prstGeom>
          <a:noFill/>
        </p:spPr>
      </p:pic>
      <p:pic>
        <p:nvPicPr>
          <p:cNvPr id="2053" name="Picture 5" descr="Pond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4267200"/>
            <a:ext cx="1449388" cy="2133600"/>
          </a:xfrm>
          <a:prstGeom prst="rect">
            <a:avLst/>
          </a:prstGeom>
          <a:noFill/>
        </p:spPr>
      </p:pic>
      <p:pic>
        <p:nvPicPr>
          <p:cNvPr id="2054" name="Picture 6" descr="rosali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4267200"/>
            <a:ext cx="2171700" cy="2108200"/>
          </a:xfrm>
          <a:prstGeom prst="rect">
            <a:avLst/>
          </a:prstGeom>
          <a:noFill/>
        </p:spPr>
      </p:pic>
      <p:pic>
        <p:nvPicPr>
          <p:cNvPr id="2059" name="Picture 11" descr="NA00864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0" y="2667000"/>
            <a:ext cx="1219200" cy="1052513"/>
          </a:xfrm>
          <a:prstGeom prst="rect">
            <a:avLst/>
          </a:prstGeom>
          <a:noFill/>
        </p:spPr>
      </p:pic>
      <p:pic>
        <p:nvPicPr>
          <p:cNvPr id="2060" name="Picture 12" descr="NA00864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2667000"/>
            <a:ext cx="1219200" cy="1052513"/>
          </a:xfrm>
          <a:prstGeom prst="rect">
            <a:avLst/>
          </a:prstGeom>
          <a:noFill/>
        </p:spPr>
      </p:pic>
      <p:pic>
        <p:nvPicPr>
          <p:cNvPr id="2061" name="Picture 13" descr="añó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304800"/>
            <a:ext cx="1330325" cy="1795463"/>
          </a:xfrm>
          <a:prstGeom prst="rect">
            <a:avLst/>
          </a:prstGeom>
          <a:noFill/>
        </p:spPr>
      </p:pic>
      <p:pic>
        <p:nvPicPr>
          <p:cNvPr id="2063" name="Picture 15" descr="pinto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71913" y="228600"/>
            <a:ext cx="1319212" cy="1905000"/>
          </a:xfrm>
          <a:prstGeom prst="rect">
            <a:avLst/>
          </a:prstGeom>
          <a:noFill/>
        </p:spPr>
      </p:pic>
      <p:pic>
        <p:nvPicPr>
          <p:cNvPr id="2064" name="Picture 16" descr="lamascarv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99313" y="228600"/>
            <a:ext cx="1270000" cy="19812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779838" y="430213"/>
            <a:ext cx="5364162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990000"/>
                </a:solidFill>
                <a:latin typeface="Tahoma" pitchFamily="34" charset="0"/>
              </a:rPr>
              <a:t>Creado xa un ambiente político galeguista durante o goberno de Isabel II, o seguinte período de defensa da identidade de Galicia noméase </a:t>
            </a:r>
            <a:r>
              <a:rPr lang="gl-ES" sz="3200" b="1" u="sng">
                <a:solidFill>
                  <a:srgbClr val="990000"/>
                </a:solidFill>
                <a:latin typeface="Tahoma" pitchFamily="34" charset="0"/>
              </a:rPr>
              <a:t>rexionalismo</a:t>
            </a:r>
            <a:r>
              <a:rPr lang="gl-ES" sz="3200" b="1">
                <a:solidFill>
                  <a:srgbClr val="990000"/>
                </a:solidFill>
                <a:latin typeface="Tahoma" pitchFamily="34" charset="0"/>
              </a:rPr>
              <a:t> por reclamarse para o país dereitos políticos de autogoberno rexional, a defensa do idioma, a desaparición dos foros...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33350" y="4221163"/>
            <a:ext cx="3551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gl-ES" sz="2000" b="1">
                <a:solidFill>
                  <a:srgbClr val="4D4D4D"/>
                </a:solidFill>
                <a:latin typeface="Times New Roman" pitchFamily="18" charset="0"/>
              </a:rPr>
              <a:t>Foto familiar de Rosalía e Manuel Murguía, teórico do rexionalismo</a:t>
            </a:r>
          </a:p>
        </p:txBody>
      </p:sp>
      <p:pic>
        <p:nvPicPr>
          <p:cNvPr id="32773" name="Picture 5" descr="murguía2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/>
          <a:stretch>
            <a:fillRect/>
          </a:stretch>
        </p:blipFill>
        <p:spPr bwMode="auto">
          <a:xfrm>
            <a:off x="395288" y="1398588"/>
            <a:ext cx="2952750" cy="2462212"/>
          </a:xfrm>
          <a:prstGeom prst="rect">
            <a:avLst/>
          </a:prstGeom>
          <a:noFill/>
          <a:ln w="9525">
            <a:solidFill>
              <a:srgbClr val="FF9966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 advTm="2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79388" y="333375"/>
            <a:ext cx="5834062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gl-ES" sz="3200" b="1">
                <a:solidFill>
                  <a:srgbClr val="006600"/>
                </a:solidFill>
                <a:latin typeface="Arial Black" pitchFamily="34" charset="0"/>
              </a:rPr>
              <a:t>A PESAR DA LEI MOYANO, QUE OBRIGABA AO USO DO CASTELÁN NO ENSINO DENDE 1852, ...</a:t>
            </a:r>
            <a:r>
              <a:rPr lang="gl-ES" sz="3600" b="1">
                <a:solidFill>
                  <a:srgbClr val="006600"/>
                </a:solidFill>
                <a:latin typeface="Footlight MT Light" pitchFamily="18" charset="0"/>
              </a:rPr>
              <a:t> </a:t>
            </a:r>
            <a:endParaRPr lang="es-ES" sz="3600" b="1">
              <a:solidFill>
                <a:srgbClr val="006600"/>
              </a:solidFill>
              <a:latin typeface="Footlight MT Light" pitchFamily="18" charset="0"/>
            </a:endParaRPr>
          </a:p>
        </p:txBody>
      </p:sp>
      <p:pic>
        <p:nvPicPr>
          <p:cNvPr id="46086" name="Picture 6" descr="Moya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1550" y="2852738"/>
            <a:ext cx="2670175" cy="3455987"/>
          </a:xfrm>
          <a:prstGeom prst="rect">
            <a:avLst/>
          </a:prstGeom>
          <a:noFill/>
        </p:spPr>
      </p:pic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3132138" y="5373688"/>
            <a:ext cx="25908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1600" b="1">
                <a:latin typeface="Comic Sans MS" pitchFamily="66" charset="0"/>
              </a:rPr>
              <a:t>MOYANO, MINISTRO DE EDUCACIÓN</a:t>
            </a:r>
          </a:p>
        </p:txBody>
      </p:sp>
    </p:spTree>
  </p:cSld>
  <p:clrMapOvr>
    <a:masterClrMapping/>
  </p:clrMapOvr>
  <p:transition spd="med" advTm="15000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ChangeArrowheads="1"/>
          </p:cNvSpPr>
          <p:nvPr/>
        </p:nvSpPr>
        <p:spPr bwMode="auto">
          <a:xfrm>
            <a:off x="0" y="260350"/>
            <a:ext cx="9144000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gl-ES" sz="3600" b="1">
                <a:solidFill>
                  <a:srgbClr val="D60093"/>
                </a:solidFill>
              </a:rPr>
              <a:t>...TODO ESTE CLIMA GALEGUISTA FAVORECEU A APARICIÓN DA LINGUA NO ÁMBITO DA ESCRITA.</a:t>
            </a:r>
            <a:endParaRPr lang="es-ES" sz="3600" b="1">
              <a:solidFill>
                <a:srgbClr val="D60093"/>
              </a:solidFill>
            </a:endParaRPr>
          </a:p>
        </p:txBody>
      </p:sp>
      <p:pic>
        <p:nvPicPr>
          <p:cNvPr id="52230" name="Picture 6" descr="impre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986088"/>
            <a:ext cx="6264275" cy="353853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2000"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valladar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2276475"/>
            <a:ext cx="1889125" cy="297180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6147" name="Picture 3" descr="sacoear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2205038"/>
            <a:ext cx="2227263" cy="2968625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14400" y="5300663"/>
            <a:ext cx="3200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chemeClr val="accent2"/>
                </a:solidFill>
                <a:latin typeface="Times New Roman" pitchFamily="18" charset="0"/>
              </a:rPr>
              <a:t>Saco e Arce elaborou unha  gramática de gran calidade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257800" y="5300663"/>
            <a:ext cx="2895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chemeClr val="accent2"/>
                </a:solidFill>
                <a:latin typeface="Times New Roman" pitchFamily="18" charset="0"/>
              </a:rPr>
              <a:t>M. Valladares foi tamén creador dun dicionario e dunha gramática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79375" y="327025"/>
            <a:ext cx="896461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solidFill>
                  <a:srgbClr val="006600"/>
                </a:solidFill>
                <a:latin typeface="Century Gothic" pitchFamily="34" charset="0"/>
              </a:rPr>
              <a:t>Os primeiros estudos lingüísticos non naceron ata 1864, coa gramática de Francisco Mirás. A partir de entón van xurdindo tamén os dicionarios.</a:t>
            </a:r>
          </a:p>
        </p:txBody>
      </p:sp>
    </p:spTree>
  </p:cSld>
  <p:clrMapOvr>
    <a:masterClrMapping/>
  </p:clrMapOvr>
  <p:transition spd="med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" presetID="7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utoUpdateAnimBg="0"/>
      <p:bldP spid="615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lamascar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00800" y="2636838"/>
            <a:ext cx="1893888" cy="295433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14350" y="342900"/>
            <a:ext cx="813435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gl-ES" b="1">
                <a:solidFill>
                  <a:srgbClr val="663300"/>
                </a:solidFill>
                <a:latin typeface="Garamond" pitchFamily="18" charset="0"/>
              </a:rPr>
              <a:t>A PRENSA ESCRITA EN GALEGO NACE TAMÉN DURANTE O REXURDIMENTO. VALENTÍN LAMAS CARVAJAL DIRIXÍA </a:t>
            </a:r>
            <a:r>
              <a:rPr lang="gl-ES" b="1" i="1">
                <a:solidFill>
                  <a:srgbClr val="663300"/>
                </a:solidFill>
                <a:latin typeface="Garamond" pitchFamily="18" charset="0"/>
              </a:rPr>
              <a:t>O Tío Marcos da Portela</a:t>
            </a:r>
            <a:r>
              <a:rPr lang="gl-ES" b="1">
                <a:solidFill>
                  <a:srgbClr val="663300"/>
                </a:solidFill>
                <a:latin typeface="Garamond" pitchFamily="18" charset="0"/>
              </a:rPr>
              <a:t> MENTRES APARECÍAN OUTROS PERIÓDICOS, COMO </a:t>
            </a:r>
            <a:r>
              <a:rPr lang="gl-ES" b="1" i="1">
                <a:solidFill>
                  <a:srgbClr val="663300"/>
                </a:solidFill>
                <a:latin typeface="Garamond" pitchFamily="18" charset="0"/>
              </a:rPr>
              <a:t>A Monteira.</a:t>
            </a:r>
            <a:endParaRPr lang="gl-ES" b="1">
              <a:solidFill>
                <a:srgbClr val="663300"/>
              </a:solidFill>
              <a:latin typeface="Garamond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172200" y="5840413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chemeClr val="accent2"/>
                </a:solidFill>
                <a:latin typeface="Times New Roman" pitchFamily="18" charset="0"/>
              </a:rPr>
              <a:t>Lamas Carvajal</a:t>
            </a:r>
          </a:p>
        </p:txBody>
      </p:sp>
      <p:pic>
        <p:nvPicPr>
          <p:cNvPr id="11270" name="Picture 6" descr="tio marc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708275"/>
            <a:ext cx="4824412" cy="330676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189288" y="3741738"/>
            <a:ext cx="58674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latin typeface="Georgia" pitchFamily="18" charset="0"/>
              </a:rPr>
              <a:t>Todo este fervor cultural levou a que se crease a Real Academia Galega en 1905 aínda que ata 1906 non se reuniu por primeira vez baixo a dirección de Murguía.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2388" y="4800600"/>
            <a:ext cx="3124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1800" b="1">
                <a:solidFill>
                  <a:srgbClr val="006699"/>
                </a:solidFill>
                <a:latin typeface="Comic Sans MS" pitchFamily="66" charset="0"/>
              </a:rPr>
              <a:t>A Real Academia, na rúa do Parrote, na Coruña, perante a que posa o académico Neira Vilas</a:t>
            </a:r>
          </a:p>
        </p:txBody>
      </p:sp>
      <p:pic>
        <p:nvPicPr>
          <p:cNvPr id="7173" name="Picture 5" descr="murguí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30938" y="333375"/>
            <a:ext cx="2517775" cy="3090863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pic>
        <p:nvPicPr>
          <p:cNvPr id="7174" name="Picture 6" descr="realacademia"/>
          <p:cNvPicPr>
            <a:picLocks noChangeAspect="1" noChangeArrowheads="1"/>
          </p:cNvPicPr>
          <p:nvPr/>
        </p:nvPicPr>
        <p:blipFill>
          <a:blip r:embed="rId3">
            <a:lum contrast="22000"/>
          </a:blip>
          <a:srcRect/>
          <a:stretch>
            <a:fillRect/>
          </a:stretch>
        </p:blipFill>
        <p:spPr bwMode="auto">
          <a:xfrm>
            <a:off x="185738" y="838200"/>
            <a:ext cx="2830512" cy="3849688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340100" y="260350"/>
            <a:ext cx="28956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solidFill>
                  <a:srgbClr val="660066"/>
                </a:solidFill>
                <a:latin typeface="Times New Roman" pitchFamily="18" charset="0"/>
              </a:rPr>
              <a:t>Manuel Murguía apoiaba a cultura galega malia que só escribiu en galego dúas veces; incluso elaborou o discurso de apertura da RAG en idioma castelán</a:t>
            </a:r>
          </a:p>
        </p:txBody>
      </p:sp>
    </p:spTree>
  </p:cSld>
  <p:clrMapOvr>
    <a:masterClrMapping/>
  </p:clrMapOvr>
  <p:transition spd="med" advTm="4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" presetID="4" presetClass="entr" presetSubtype="16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francesad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59338" cy="6858000"/>
          </a:xfrm>
          <a:prstGeom prst="rect">
            <a:avLst/>
          </a:prstGeom>
          <a:noFill/>
        </p:spPr>
      </p:pic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0" y="228600"/>
            <a:ext cx="35052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rgbClr val="FDEB3D"/>
                </a:solidFill>
                <a:latin typeface="Comic Sans MS" pitchFamily="66" charset="0"/>
              </a:rPr>
              <a:t>En 1809 a guerra contra os franceses orixinou a aparición de escritos propagandísticos en galego animando á loita.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334000" y="304800"/>
            <a:ext cx="381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006975" y="981075"/>
            <a:ext cx="388620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solidFill>
                  <a:srgbClr val="800000"/>
                </a:solidFill>
                <a:latin typeface="Arial" charset="0"/>
              </a:rPr>
              <a:t>Todos os escritores que publicaron antes de 1863, ano da edición de </a:t>
            </a:r>
            <a:r>
              <a:rPr lang="gl-ES" b="1" i="1">
                <a:solidFill>
                  <a:srgbClr val="800000"/>
                </a:solidFill>
                <a:latin typeface="Arial" charset="0"/>
              </a:rPr>
              <a:t>Cantares gallegos</a:t>
            </a:r>
            <a:r>
              <a:rPr lang="gl-ES" b="1">
                <a:solidFill>
                  <a:srgbClr val="800000"/>
                </a:solidFill>
                <a:latin typeface="Arial" charset="0"/>
              </a:rPr>
              <a:t>, de Rosalía, en que se inicia o </a:t>
            </a:r>
            <a:r>
              <a:rPr lang="gl-ES" b="1" u="sng">
                <a:solidFill>
                  <a:srgbClr val="800000"/>
                </a:solidFill>
                <a:latin typeface="Arial" charset="0"/>
              </a:rPr>
              <a:t>Rexurdimento</a:t>
            </a:r>
            <a:r>
              <a:rPr lang="gl-ES" b="1">
                <a:solidFill>
                  <a:srgbClr val="800000"/>
                </a:solidFill>
                <a:latin typeface="Arial" charset="0"/>
              </a:rPr>
              <a:t>, son chamados </a:t>
            </a:r>
            <a:r>
              <a:rPr lang="gl-ES" b="1" u="sng">
                <a:solidFill>
                  <a:srgbClr val="800000"/>
                </a:solidFill>
                <a:latin typeface="Arial" charset="0"/>
              </a:rPr>
              <a:t>precursores</a:t>
            </a:r>
            <a:r>
              <a:rPr lang="gl-ES" b="1">
                <a:solidFill>
                  <a:srgbClr val="800000"/>
                </a:solidFill>
                <a:latin typeface="Arial" charset="0"/>
              </a:rPr>
              <a:t>. A literatura do s. XIX carecía de referentes anteriores pois nos Séculos Escuros case non houbera textos escritos inda que esta se mantiña na oralidade (contos, cantigas...).</a:t>
            </a:r>
          </a:p>
        </p:txBody>
      </p:sp>
    </p:spTree>
  </p:cSld>
  <p:clrMapOvr>
    <a:masterClrMapping/>
  </p:clrMapOvr>
  <p:transition spd="med" advTm="30000">
    <p:fade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7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utoUpdateAnimBg="0"/>
      <p:bldP spid="410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5105400" y="304800"/>
            <a:ext cx="381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  <p:pic>
        <p:nvPicPr>
          <p:cNvPr id="34822" name="Picture 6" descr="francesad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1066800"/>
            <a:ext cx="1598613" cy="4800600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5029200" y="5562600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rgbClr val="660066"/>
                </a:solidFill>
                <a:latin typeface="Times New Roman" pitchFamily="18" charset="0"/>
              </a:rPr>
              <a:t>Miliciano galego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323850" y="1773238"/>
            <a:ext cx="6248400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gl-ES" sz="2800" b="1">
                <a:solidFill>
                  <a:schemeClr val="accent2"/>
                </a:solidFill>
                <a:latin typeface="Comic Sans MS" pitchFamily="66" charset="0"/>
              </a:rPr>
              <a:t>Un romance anónimo que arengaba contra o invasor de 1809 constitúe o primeiro texto do XIX: </a:t>
            </a:r>
            <a:r>
              <a:rPr lang="gl-ES" sz="2800" b="1" i="1">
                <a:solidFill>
                  <a:schemeClr val="accent2"/>
                </a:solidFill>
                <a:latin typeface="Comic Sans MS" pitchFamily="66" charset="0"/>
              </a:rPr>
              <a:t>Un labrador que foi sarxento aos soldados do novo alistamento</a:t>
            </a:r>
            <a:r>
              <a:rPr lang="gl-ES" sz="2800" b="1">
                <a:solidFill>
                  <a:schemeClr val="accent2"/>
                </a:solidFill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 spd="med" advTm="15000">
    <p:fade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ernandeznei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1196975"/>
            <a:ext cx="2825750" cy="369728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5105400" y="304800"/>
            <a:ext cx="381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5638800" y="5084763"/>
            <a:ext cx="3276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rgbClr val="990000"/>
                </a:solidFill>
                <a:latin typeface="Times New Roman" pitchFamily="18" charset="0"/>
              </a:rPr>
              <a:t>Fernández Neira, autor de </a:t>
            </a:r>
            <a:r>
              <a:rPr lang="gl-ES" sz="2000" b="1" i="1">
                <a:solidFill>
                  <a:srgbClr val="990000"/>
                </a:solidFill>
                <a:latin typeface="Times New Roman" pitchFamily="18" charset="0"/>
              </a:rPr>
              <a:t>Proezas de Galicia</a:t>
            </a:r>
            <a:endParaRPr lang="gl-ES" sz="2000" b="1">
              <a:solidFill>
                <a:srgbClr val="990000"/>
              </a:solidFill>
              <a:latin typeface="Times New Roman" pitchFamily="18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77800" y="1557338"/>
            <a:ext cx="54737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gl-ES" sz="3200" b="1">
                <a:solidFill>
                  <a:srgbClr val="CC6600"/>
                </a:solidFill>
                <a:latin typeface="Comic Sans MS" pitchFamily="66" charset="0"/>
              </a:rPr>
              <a:t>Ao ano seguinte aparece un diálogo propagandístico en prosa contra o exército francés onde se loan as vitorias galegas, titulado </a:t>
            </a:r>
            <a:r>
              <a:rPr lang="gl-ES" sz="3200" b="1" i="1">
                <a:solidFill>
                  <a:srgbClr val="CC6600"/>
                </a:solidFill>
                <a:latin typeface="Comic Sans MS" pitchFamily="66" charset="0"/>
              </a:rPr>
              <a:t>Proezas de Galicia</a:t>
            </a:r>
            <a:r>
              <a:rPr lang="gl-ES" sz="3200" b="1">
                <a:solidFill>
                  <a:srgbClr val="CC6600"/>
                </a:solidFill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 spd="med" advTm="17000">
    <p:fade/>
    <p:sndAc>
      <p:stSnd>
        <p:snd r:embed="rId2" name="drumroll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diálog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066800" y="7620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gl-ES">
              <a:latin typeface="Times New Roman" pitchFamily="18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219200" y="838200"/>
            <a:ext cx="2667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gl-ES">
              <a:latin typeface="Times New Roman" pitchFamily="18" charset="0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4876800" y="4800600"/>
            <a:ext cx="3962400" cy="1801813"/>
          </a:xfrm>
          <a:prstGeom prst="rect">
            <a:avLst/>
          </a:prstGeom>
          <a:solidFill>
            <a:srgbClr val="DDDDDD">
              <a:alpha val="7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 i="1">
                <a:solidFill>
                  <a:srgbClr val="006600"/>
                </a:solidFill>
                <a:latin typeface="Comic Sans MS" pitchFamily="66" charset="0"/>
              </a:rPr>
              <a:t>Tertulia de Picaños</a:t>
            </a:r>
            <a:endParaRPr lang="gl-ES" sz="2800" b="1">
              <a:solidFill>
                <a:srgbClr val="006600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gl-ES" sz="2800" b="1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gl-ES" sz="2800" b="1" i="1">
                <a:solidFill>
                  <a:srgbClr val="006600"/>
                </a:solidFill>
                <a:latin typeface="Comic Sans MS" pitchFamily="66" charset="0"/>
              </a:rPr>
              <a:t>Tertulia da Quintana</a:t>
            </a:r>
            <a:endParaRPr lang="gl-ES" sz="2800" b="1">
              <a:solidFill>
                <a:srgbClr val="006600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gl-ES" sz="2800" b="1" i="1">
                <a:solidFill>
                  <a:srgbClr val="006600"/>
                </a:solidFill>
                <a:latin typeface="Comic Sans MS" pitchFamily="66" charset="0"/>
              </a:rPr>
              <a:t>Parola de Cacheiras</a:t>
            </a:r>
            <a:endParaRPr lang="gl-ES" sz="2800" b="1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95288" y="1096963"/>
            <a:ext cx="7086600" cy="3454400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gl-ES" sz="3200" b="1">
                <a:solidFill>
                  <a:srgbClr val="990000"/>
                </a:solidFill>
                <a:latin typeface="Comic Sans MS" pitchFamily="66" charset="0"/>
              </a:rPr>
              <a:t>Á parte doutro romance de 1813 contra a Inquisición, de Pardo de Andrade, o xénero narrativo dos </a:t>
            </a:r>
            <a:r>
              <a:rPr lang="gl-ES" sz="3200" b="1" u="sng">
                <a:solidFill>
                  <a:srgbClr val="990000"/>
                </a:solidFill>
                <a:latin typeface="Comic Sans MS" pitchFamily="66" charset="0"/>
              </a:rPr>
              <a:t>diálogos</a:t>
            </a:r>
            <a:r>
              <a:rPr lang="gl-ES" sz="3200" b="1">
                <a:solidFill>
                  <a:srgbClr val="990000"/>
                </a:solidFill>
                <a:latin typeface="Comic Sans MS" pitchFamily="66" charset="0"/>
              </a:rPr>
              <a:t> anónimos de política e actualidade abundou no panorama literario a inicios do s. XIX: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5029200" y="304800"/>
            <a:ext cx="3810000" cy="519113"/>
          </a:xfrm>
          <a:prstGeom prst="rect">
            <a:avLst/>
          </a:prstGeom>
          <a:solidFill>
            <a:srgbClr val="B2B2B2">
              <a:alpha val="7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</p:spTree>
  </p:cSld>
  <p:clrMapOvr>
    <a:masterClrMapping/>
  </p:clrMapOvr>
  <p:transition spd="med" advTm="2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500"/>
                            </p:stCondLst>
                            <p:childTnLst>
                              <p:par>
                                <p:cTn id="8" presetID="7" presetClass="entr" presetSubtype="4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 autoUpdateAnimBg="0"/>
      <p:bldP spid="512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ruralismo"/>
          <p:cNvPicPr>
            <a:picLocks noChangeAspect="1" noChangeArrowheads="1"/>
          </p:cNvPicPr>
          <p:nvPr/>
        </p:nvPicPr>
        <p:blipFill>
          <a:blip r:embed="rId2"/>
          <a:srcRect l="1828"/>
          <a:stretch>
            <a:fillRect/>
          </a:stretch>
        </p:blipFill>
        <p:spPr bwMode="auto">
          <a:xfrm>
            <a:off x="4719638" y="73025"/>
            <a:ext cx="4367212" cy="5013325"/>
          </a:xfrm>
          <a:prstGeom prst="rect">
            <a:avLst/>
          </a:prstGeom>
          <a:noFill/>
        </p:spPr>
      </p:pic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-36513" y="127000"/>
            <a:ext cx="4697413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990033"/>
                </a:solidFill>
                <a:latin typeface="Times New Roman" pitchFamily="18" charset="0"/>
              </a:rPr>
              <a:t>No século XIX Galiza vivía inda sumida no sistema feudal porque o campesiñado (a maioría do pobo) seguía pagando á Igrexa e fidalguía un arrendamento (o foro) por cultivar as súas terras sen posibilidades de mellora económica.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0825" y="5373688"/>
            <a:ext cx="8893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0000FF"/>
                </a:solidFill>
                <a:latin typeface="Times New Roman" pitchFamily="18" charset="0"/>
              </a:rPr>
              <a:t>Isto motivou que moita poboación emigrase para fuxir non só da pobreza senón da mesma fame.</a:t>
            </a:r>
          </a:p>
        </p:txBody>
      </p:sp>
    </p:spTree>
  </p:cSld>
  <p:clrMapOvr>
    <a:masterClrMapping/>
  </p:clrMapOvr>
  <p:transition spd="med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  <p:bldP spid="30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468313" y="3716338"/>
            <a:ext cx="8226425" cy="2835275"/>
          </a:xfrm>
          <a:prstGeom prst="rect">
            <a:avLst/>
          </a:prstGeom>
          <a:solidFill>
            <a:srgbClr val="C0C0C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gl-ES" b="1" u="sng">
                <a:solidFill>
                  <a:srgbClr val="660066"/>
                </a:solidFill>
                <a:latin typeface="Sylfaen" pitchFamily="18" charset="0"/>
              </a:rPr>
              <a:t>PEDRO BOADO SÁNCHEZ</a:t>
            </a:r>
            <a:r>
              <a:rPr lang="gl-ES" b="1">
                <a:solidFill>
                  <a:srgbClr val="660066"/>
                </a:solidFill>
                <a:latin typeface="Sylfaen" pitchFamily="18" charset="0"/>
              </a:rPr>
              <a:t> PUBLICOU EN 1823 UN DIÁLOGO MÁIS EXTENSO E CULTO CÓS ANTES CITADOS: </a:t>
            </a:r>
            <a:r>
              <a:rPr lang="gl-ES" b="1" i="1">
                <a:solidFill>
                  <a:srgbClr val="660066"/>
                </a:solidFill>
                <a:latin typeface="Sylfaen" pitchFamily="18" charset="0"/>
              </a:rPr>
              <a:t>O tío Farruco</a:t>
            </a:r>
            <a:r>
              <a:rPr lang="gl-ES" b="1">
                <a:solidFill>
                  <a:srgbClr val="660066"/>
                </a:solidFill>
                <a:latin typeface="Sylfaen" pitchFamily="18" charset="0"/>
              </a:rPr>
              <a:t>. NEL DENUNCIABA A SITUACIÓN SOCIAL. INFELIZMENTE TODA A SÚA OBRA SE PERDEU NO NAUFRAXIO EN QUE FALECEU CANDO SE TRASLADABA EXILIADO A GRAN BRETAÑA.</a:t>
            </a:r>
          </a:p>
        </p:txBody>
      </p:sp>
      <p:pic>
        <p:nvPicPr>
          <p:cNvPr id="36869" name="Picture 5" descr="mercad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125538"/>
            <a:ext cx="2879725" cy="2159000"/>
          </a:xfrm>
          <a:prstGeom prst="rect">
            <a:avLst/>
          </a:prstGeom>
          <a:noFill/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105400" y="304800"/>
            <a:ext cx="381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  <p:pic>
        <p:nvPicPr>
          <p:cNvPr id="36871" name="Picture 7" descr="diálog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41325"/>
            <a:ext cx="3743325" cy="2806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nicomed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765175"/>
            <a:ext cx="3182937" cy="3938588"/>
          </a:xfrm>
          <a:prstGeom prst="rect">
            <a:avLst/>
          </a:prstGeom>
          <a:noFill/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755650" y="4797425"/>
            <a:ext cx="2209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rgbClr val="CC6600"/>
                </a:solidFill>
                <a:latin typeface="Times New Roman" pitchFamily="18" charset="0"/>
              </a:rPr>
              <a:t>Pastor Díaz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492500" y="1052513"/>
            <a:ext cx="5651500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gl-ES" sz="4400" b="1">
                <a:solidFill>
                  <a:srgbClr val="9900CC"/>
                </a:solidFill>
                <a:latin typeface="Kartika" pitchFamily="18" charset="0"/>
              </a:rPr>
              <a:t>Poetas da época do provincialismo foron Alberte Camino, Vicente Turnes ou Nicomedes Pastor Díaz, autor de </a:t>
            </a:r>
            <a:r>
              <a:rPr lang="gl-ES" sz="4400" b="1" i="1">
                <a:solidFill>
                  <a:srgbClr val="9900CC"/>
                </a:solidFill>
                <a:latin typeface="Kartika" pitchFamily="18" charset="0"/>
              </a:rPr>
              <a:t>Alborada</a:t>
            </a:r>
            <a:r>
              <a:rPr lang="gl-ES" sz="4400" b="1">
                <a:solidFill>
                  <a:srgbClr val="9900CC"/>
                </a:solidFill>
                <a:latin typeface="Kartika" pitchFamily="18" charset="0"/>
              </a:rPr>
              <a:t> e </a:t>
            </a:r>
            <a:r>
              <a:rPr lang="gl-ES" sz="4400" b="1" i="1">
                <a:solidFill>
                  <a:srgbClr val="9900CC"/>
                </a:solidFill>
                <a:latin typeface="Kartika" pitchFamily="18" charset="0"/>
              </a:rPr>
              <a:t>Égloga,</a:t>
            </a:r>
            <a:r>
              <a:rPr lang="gl-ES" sz="4400" b="1">
                <a:solidFill>
                  <a:srgbClr val="9900CC"/>
                </a:solidFill>
                <a:latin typeface="Kartika" pitchFamily="18" charset="0"/>
              </a:rPr>
              <a:t> poemas de tipo popularista.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5029200" y="304800"/>
            <a:ext cx="381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5" name="Picture 5" descr="mondoñed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52925" cy="6931025"/>
          </a:xfrm>
          <a:prstGeom prst="rect">
            <a:avLst/>
          </a:prstGeom>
          <a:noFill/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356100" y="188913"/>
            <a:ext cx="4681538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gl-ES" sz="4000" b="1">
                <a:solidFill>
                  <a:srgbClr val="FF0000"/>
                </a:solidFill>
                <a:latin typeface="Papyrus" pitchFamily="66" charset="0"/>
              </a:rPr>
              <a:t>Vicente Turnes tamén compuxo varios vilancicos de Nadal. Moitas destas panxoliñas creáronse durante o s. XIX na catedral de Mondoñedo.</a:t>
            </a:r>
            <a:endParaRPr lang="es-ES" sz="4000" b="1">
              <a:solidFill>
                <a:srgbClr val="FF0000"/>
              </a:solidFill>
              <a:latin typeface="Papyrus" pitchFamily="66" charset="0"/>
            </a:endParaRPr>
          </a:p>
        </p:txBody>
      </p:sp>
    </p:spTree>
  </p:cSld>
  <p:clrMapOvr>
    <a:masterClrMapping/>
  </p:clrMapOvr>
  <p:transition spd="slow" advTm="1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ntos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268413"/>
            <a:ext cx="2778125" cy="3962400"/>
          </a:xfrm>
          <a:prstGeom prst="rect">
            <a:avLst/>
          </a:prstGeom>
          <a:noFill/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6372225" y="5445125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solidFill>
                  <a:srgbClr val="006699"/>
                </a:solidFill>
                <a:latin typeface="Times New Roman" pitchFamily="18" charset="0"/>
              </a:rPr>
              <a:t>X. M. Pintos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029200" y="304800"/>
            <a:ext cx="381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44463" y="949325"/>
            <a:ext cx="54356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 u="sng">
                <a:solidFill>
                  <a:srgbClr val="996600"/>
                </a:solidFill>
                <a:latin typeface="Tahoma" pitchFamily="34" charset="0"/>
              </a:rPr>
              <a:t>Xoán Manuel Pintos</a:t>
            </a:r>
            <a:r>
              <a:rPr lang="gl-ES" sz="2800" b="1">
                <a:solidFill>
                  <a:srgbClr val="996600"/>
                </a:solidFill>
                <a:latin typeface="Tahoma" pitchFamily="34" charset="0"/>
              </a:rPr>
              <a:t> era un avogado de Pontevedra que en 1853 editou </a:t>
            </a:r>
            <a:r>
              <a:rPr lang="gl-ES" sz="2800" b="1" i="1">
                <a:solidFill>
                  <a:srgbClr val="996600"/>
                </a:solidFill>
                <a:latin typeface="Tahoma" pitchFamily="34" charset="0"/>
              </a:rPr>
              <a:t>A gaita gallega</a:t>
            </a:r>
            <a:r>
              <a:rPr lang="gl-ES" sz="2800" b="1">
                <a:solidFill>
                  <a:srgbClr val="996600"/>
                </a:solidFill>
                <a:latin typeface="Tahoma" pitchFamily="34" charset="0"/>
              </a:rPr>
              <a:t>, unha obra onde tamén se atopan treitos en castelán ou latín e se alterna o verso coa prosa. De temática variada, tivo moito éxito, ademais do acadado por poemas e artigos seus aparecidos en distintas publicacións da época.</a:t>
            </a:r>
          </a:p>
        </p:txBody>
      </p:sp>
    </p:spTree>
  </p:cSld>
  <p:clrMapOvr>
    <a:masterClrMapping/>
  </p:clrMapOvr>
  <p:transition spd="med" advTm="2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añó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20713"/>
            <a:ext cx="3330575" cy="4495800"/>
          </a:xfrm>
          <a:prstGeom prst="rect">
            <a:avLst/>
          </a:prstGeom>
          <a:noFill/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011613" y="1200150"/>
            <a:ext cx="49530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 u="sng">
                <a:solidFill>
                  <a:srgbClr val="006600"/>
                </a:solidFill>
                <a:latin typeface="Times New Roman" pitchFamily="18" charset="0"/>
              </a:rPr>
              <a:t>Francisco Añón</a:t>
            </a:r>
            <a:r>
              <a:rPr lang="gl-ES" sz="3200" b="1">
                <a:solidFill>
                  <a:srgbClr val="006600"/>
                </a:solidFill>
                <a:latin typeface="Times New Roman" pitchFamily="18" charset="0"/>
              </a:rPr>
              <a:t> foi un poeta da etapa galeguista do provincialismo moi considerado entre os seus contemporáneos. A súa poesía, costumista, non se chegou a publicar compilada en vida. Tivo que morrer no exilio, como Antolín Faraldo.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029200" y="304800"/>
            <a:ext cx="381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rosali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8075" y="2057400"/>
            <a:ext cx="1928813" cy="2717800"/>
          </a:xfrm>
          <a:prstGeom prst="rect">
            <a:avLst/>
          </a:prstGeom>
          <a:noFill/>
          <a:ln w="12700">
            <a:solidFill>
              <a:srgbClr val="990033"/>
            </a:solidFill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0" y="541655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>
                <a:solidFill>
                  <a:srgbClr val="9933FF"/>
                </a:solidFill>
                <a:latin typeface="Arial Rounded MT Bold" pitchFamily="34" charset="0"/>
              </a:rPr>
              <a:t>Só lle concederon un accésit a Añón e en 1862 publicáronse todos os poemas do concurso no </a:t>
            </a:r>
            <a:r>
              <a:rPr lang="gl-ES" i="1">
                <a:solidFill>
                  <a:srgbClr val="9933FF"/>
                </a:solidFill>
                <a:latin typeface="Arial Rounded MT Bold" pitchFamily="34" charset="0"/>
              </a:rPr>
              <a:t>Álbum de la Caridad</a:t>
            </a:r>
            <a:r>
              <a:rPr lang="gl-ES">
                <a:solidFill>
                  <a:srgbClr val="9933FF"/>
                </a:solidFill>
                <a:latin typeface="Arial Rounded MT Bold" pitchFamily="34" charset="0"/>
              </a:rPr>
              <a:t>, primeira compilación poética do s. XIX. </a:t>
            </a:r>
          </a:p>
        </p:txBody>
      </p:sp>
      <p:pic>
        <p:nvPicPr>
          <p:cNvPr id="10246" name="Picture 6" descr="Pondal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2238" y="2043113"/>
            <a:ext cx="2062162" cy="2743200"/>
          </a:xfrm>
          <a:prstGeom prst="rect">
            <a:avLst/>
          </a:prstGeom>
          <a:noFill/>
          <a:ln w="12700">
            <a:solidFill>
              <a:srgbClr val="990033"/>
            </a:solidFill>
            <a:miter lim="800000"/>
            <a:headEnd/>
            <a:tailEnd/>
          </a:ln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956425" y="4776788"/>
            <a:ext cx="1116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solidFill>
                  <a:srgbClr val="996600"/>
                </a:solidFill>
                <a:latin typeface="Times New Roman" pitchFamily="18" charset="0"/>
              </a:rPr>
              <a:t>Pondal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944938" y="4805363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solidFill>
                  <a:srgbClr val="996600"/>
                </a:solidFill>
                <a:latin typeface="Times New Roman" pitchFamily="18" charset="0"/>
              </a:rPr>
              <a:t>Rosalía</a:t>
            </a:r>
          </a:p>
        </p:txBody>
      </p:sp>
      <p:pic>
        <p:nvPicPr>
          <p:cNvPr id="10249" name="Picture 9" descr="añó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5325" y="2060575"/>
            <a:ext cx="2028825" cy="2740025"/>
          </a:xfrm>
          <a:prstGeom prst="rect">
            <a:avLst/>
          </a:prstGeom>
          <a:noFill/>
          <a:ln w="12700">
            <a:solidFill>
              <a:srgbClr val="990033"/>
            </a:solidFill>
            <a:miter lim="800000"/>
            <a:headEnd/>
            <a:tailEnd/>
          </a:ln>
        </p:spPr>
      </p:pic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073150" y="4805363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solidFill>
                  <a:srgbClr val="996600"/>
                </a:solidFill>
                <a:latin typeface="Times New Roman" pitchFamily="18" charset="0"/>
              </a:rPr>
              <a:t>Añón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5334000" y="228600"/>
            <a:ext cx="3810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solidFill>
                  <a:srgbClr val="CC0066"/>
                </a:solidFill>
                <a:latin typeface="Lucida Console" pitchFamily="49" charset="0"/>
              </a:rPr>
              <a:t>PRERREXURDIMENTO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87338" y="220663"/>
            <a:ext cx="50768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gl-ES" b="1">
                <a:latin typeface="Verdana" pitchFamily="34" charset="0"/>
              </a:rPr>
              <a:t>A última actividade dos precursores foi o certame poético dos Primeiros Xogos Florais, na Coruña, en 1861.</a:t>
            </a:r>
          </a:p>
        </p:txBody>
      </p:sp>
    </p:spTree>
  </p:cSld>
  <p:clrMapOvr>
    <a:masterClrMapping/>
  </p:clrMapOvr>
  <p:transition spd="med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antar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1295400"/>
            <a:ext cx="2243138" cy="3124200"/>
          </a:xfrm>
          <a:prstGeom prst="rect">
            <a:avLst/>
          </a:prstGeom>
          <a:noFill/>
        </p:spPr>
      </p:pic>
      <p:pic>
        <p:nvPicPr>
          <p:cNvPr id="12291" name="Picture 3" descr="rosalia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762000"/>
            <a:ext cx="2933700" cy="3975100"/>
          </a:xfrm>
          <a:prstGeom prst="rect">
            <a:avLst/>
          </a:prstGeom>
          <a:noFill/>
          <a:ln w="9525">
            <a:solidFill>
              <a:srgbClr val="9933FF"/>
            </a:solidFill>
            <a:miter lim="800000"/>
            <a:headEnd/>
            <a:tailEnd/>
          </a:ln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859338" y="304800"/>
            <a:ext cx="39036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41300" y="5334000"/>
            <a:ext cx="8686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 u="sng">
                <a:solidFill>
                  <a:srgbClr val="CC9900"/>
                </a:solidFill>
                <a:latin typeface="Tahoma" pitchFamily="34" charset="0"/>
              </a:rPr>
              <a:t>Rosalía de Castro</a:t>
            </a:r>
            <a:r>
              <a:rPr lang="gl-ES" b="1">
                <a:solidFill>
                  <a:srgbClr val="CC9900"/>
                </a:solidFill>
                <a:latin typeface="Tahoma" pitchFamily="34" charset="0"/>
              </a:rPr>
              <a:t> (1837-1885) inaugura este período coa publicación de </a:t>
            </a:r>
            <a:r>
              <a:rPr lang="gl-ES" b="1" i="1">
                <a:solidFill>
                  <a:srgbClr val="CC9900"/>
                </a:solidFill>
                <a:latin typeface="Tahoma" pitchFamily="34" charset="0"/>
              </a:rPr>
              <a:t>Cantares gallegos</a:t>
            </a:r>
            <a:r>
              <a:rPr lang="gl-ES" b="1">
                <a:solidFill>
                  <a:srgbClr val="CC9900"/>
                </a:solidFill>
                <a:latin typeface="Tahoma" pitchFamily="34" charset="0"/>
              </a:rPr>
              <a:t> en 1863, que consta de coplas populares baseadas en cantigas orais.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  <p:bldP spid="1229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57200" y="838200"/>
            <a:ext cx="4038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 i="1">
                <a:solidFill>
                  <a:srgbClr val="FF3300"/>
                </a:solidFill>
                <a:latin typeface="Copperplate Gothic Bold" pitchFamily="34" charset="0"/>
              </a:rPr>
              <a:t>Follas novas </a:t>
            </a:r>
            <a:r>
              <a:rPr lang="gl-ES" b="1">
                <a:solidFill>
                  <a:srgbClr val="FF3300"/>
                </a:solidFill>
                <a:latin typeface="Copperplate Gothic Bold" pitchFamily="34" charset="0"/>
              </a:rPr>
              <a:t>(1880) está composto por cinco partes: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795963" y="1524000"/>
            <a:ext cx="2160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latin typeface="Times New Roman" pitchFamily="18" charset="0"/>
              </a:rPr>
              <a:t>“Vaguedás”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148263" y="2438400"/>
            <a:ext cx="25987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latin typeface="Times New Roman" pitchFamily="18" charset="0"/>
              </a:rPr>
              <a:t>“Do íntimo”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516688" y="3271838"/>
            <a:ext cx="1524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latin typeface="Times New Roman" pitchFamily="18" charset="0"/>
              </a:rPr>
              <a:t>“Varia”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292725" y="4106863"/>
            <a:ext cx="2076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latin typeface="Times New Roman" pitchFamily="18" charset="0"/>
              </a:rPr>
              <a:t>“Da terra”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5724525" y="5013325"/>
            <a:ext cx="3124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latin typeface="Times New Roman" pitchFamily="18" charset="0"/>
              </a:rPr>
              <a:t>“As viudas dos vivos e as viudas dos mortos”</a:t>
            </a:r>
          </a:p>
        </p:txBody>
      </p:sp>
      <p:pic>
        <p:nvPicPr>
          <p:cNvPr id="13321" name="Picture 9" descr="rosal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" y="2667000"/>
            <a:ext cx="3733800" cy="3622675"/>
          </a:xfrm>
          <a:prstGeom prst="rect">
            <a:avLst/>
          </a:prstGeom>
          <a:noFill/>
        </p:spPr>
      </p:pic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5549900" y="5207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autoUpdateAnimBg="0"/>
      <p:bldP spid="13318" grpId="0" autoUpdateAnimBg="0"/>
      <p:bldP spid="13319" grpId="0" autoUpdateAnimBg="0"/>
      <p:bldP spid="13320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 descr="Deseño final para Enfeitiza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8175" y="1828800"/>
            <a:ext cx="4521200" cy="3489325"/>
          </a:xfrm>
          <a:prstGeom prst="rect">
            <a:avLst/>
          </a:prstGeo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07950" y="1004888"/>
            <a:ext cx="41910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latin typeface="Tahoma" pitchFamily="34" charset="0"/>
              </a:rPr>
              <a:t>As dúas primeiras partes teñen carácter subxectivo, nas que a voz poética expresa o seu desacougo existencial, ante o que só atopa repouso na morte. A famosa metáfora da </a:t>
            </a:r>
            <a:r>
              <a:rPr lang="gl-ES" sz="2800" b="1" i="1">
                <a:latin typeface="Tahoma" pitchFamily="34" charset="0"/>
              </a:rPr>
              <a:t>negra sombra</a:t>
            </a:r>
            <a:r>
              <a:rPr lang="gl-ES" sz="2800" b="1">
                <a:latin typeface="Tahoma" pitchFamily="34" charset="0"/>
              </a:rPr>
              <a:t> simboliza a angustia vital que sente a voz poética.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09650" y="2286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600" b="1" i="1">
                <a:solidFill>
                  <a:srgbClr val="FF3300"/>
                </a:solidFill>
                <a:latin typeface="Times New Roman" pitchFamily="18" charset="0"/>
              </a:rPr>
              <a:t>Follas novas</a:t>
            </a:r>
            <a:endParaRPr lang="gl-ES" sz="36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549900" y="5207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0" y="1125538"/>
            <a:ext cx="4787900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990099"/>
                </a:solidFill>
                <a:latin typeface="Tahoma" pitchFamily="34" charset="0"/>
              </a:rPr>
              <a:t>A terceira parte xa comeza a mostrar poemas obxectivos ata o final, nos que a situación social de miseria debida á inxustiza social que causa unha grande emigración... , 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009650" y="2286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 i="1">
                <a:solidFill>
                  <a:srgbClr val="FF3300"/>
                </a:solidFill>
                <a:latin typeface="Times New Roman" pitchFamily="18" charset="0"/>
              </a:rPr>
              <a:t>Follas novas</a:t>
            </a:r>
            <a:endParaRPr lang="es-ES" sz="3600" b="1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37895" name="Picture 7" descr="emigrac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2060575"/>
            <a:ext cx="4116388" cy="4210050"/>
          </a:xfrm>
          <a:prstGeom prst="rect">
            <a:avLst/>
          </a:prstGeom>
          <a:noFill/>
        </p:spPr>
      </p:pic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6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3" name="Picture 7" descr="diálogos"/>
          <p:cNvPicPr>
            <a:picLocks noChangeAspect="1" noChangeArrowheads="1"/>
          </p:cNvPicPr>
          <p:nvPr/>
        </p:nvPicPr>
        <p:blipFill>
          <a:blip r:embed="rId2">
            <a:lum bright="70000" contrast="-20000"/>
          </a:blip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107950" y="692150"/>
            <a:ext cx="8964613" cy="470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gl-ES" sz="3600" b="1">
                <a:latin typeface="Comic Sans MS" pitchFamily="66" charset="0"/>
              </a:rPr>
              <a:t>Por outra banda, a literatura escrita escaseaba nun pobo que cría que o seu idioma non podía ter prestixio social porque o poder non o usaba, por iso só se empregaba oralmente no seo da familia. Ademais os índices de analfabetismo eran altísimos.</a:t>
            </a:r>
            <a:endParaRPr lang="es-ES" sz="3600" b="1">
              <a:latin typeface="Comic Sans MS" pitchFamily="66" charset="0"/>
            </a:endParaRP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009650" y="4483100"/>
            <a:ext cx="71294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990099"/>
                </a:solidFill>
                <a:latin typeface="Tahoma" pitchFamily="34" charset="0"/>
              </a:rPr>
              <a:t>... a defensa do feminismo e a denuncia da precariedade da muller na sociedade machista do século XIX son os temas básicos. 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1009650" y="228600"/>
            <a:ext cx="342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600" b="1" i="1">
                <a:solidFill>
                  <a:srgbClr val="FF3300"/>
                </a:solidFill>
                <a:latin typeface="Times New Roman" pitchFamily="18" charset="0"/>
              </a:rPr>
              <a:t>Follas novas</a:t>
            </a:r>
            <a:endParaRPr lang="es-ES" sz="36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  <p:pic>
        <p:nvPicPr>
          <p:cNvPr id="56326" name="Picture 6" descr="machism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052513"/>
            <a:ext cx="4248150" cy="31861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2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urro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8025" y="1447800"/>
            <a:ext cx="3073400" cy="4495800"/>
          </a:xfrm>
          <a:prstGeom prst="rect">
            <a:avLst/>
          </a:prstGeom>
          <a:noFill/>
          <a:ln w="9525">
            <a:solidFill>
              <a:srgbClr val="006699"/>
            </a:solidFill>
            <a:miter lim="800000"/>
            <a:headEnd/>
            <a:tailEnd/>
          </a:ln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14300" y="209550"/>
            <a:ext cx="5334000" cy="642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 u="sng">
                <a:solidFill>
                  <a:srgbClr val="CC3300"/>
                </a:solidFill>
                <a:latin typeface="Times New Roman" pitchFamily="18" charset="0"/>
              </a:rPr>
              <a:t>Manuel Curros Enríquez</a:t>
            </a:r>
            <a:r>
              <a:rPr lang="gl-ES" sz="3200" b="1">
                <a:solidFill>
                  <a:srgbClr val="CC3300"/>
                </a:solidFill>
                <a:latin typeface="Times New Roman" pitchFamily="18" charset="0"/>
              </a:rPr>
              <a:t> (1851-1908) empezou cedo a facer poesía (o famoso poema “Cántiga” data de 1869). En 1877 gañou un concurso poético en Ourense con tres composicións: “O gueiteiro”, “Unha boda en Einibó”, de carácter costumista, e “A Virxe de Cristal”, unha lenda orixinaria da vila da nai, Vilanova dos Infantes, preto de Celanova, onde el naceu. 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086100" y="1123950"/>
            <a:ext cx="59436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5F5F5F"/>
                </a:solidFill>
                <a:latin typeface="Palatino Linotype" pitchFamily="18" charset="0"/>
              </a:rPr>
              <a:t>O anticlericalismo e a denuncia das inxustizas sociais constitúen os temas de </a:t>
            </a:r>
            <a:r>
              <a:rPr lang="gl-ES" sz="3200" b="1" i="1">
                <a:solidFill>
                  <a:srgbClr val="5F5F5F"/>
                </a:solidFill>
                <a:latin typeface="Palatino Linotype" pitchFamily="18" charset="0"/>
              </a:rPr>
              <a:t>Aires da miña terra (</a:t>
            </a:r>
            <a:r>
              <a:rPr lang="gl-ES" sz="3200" b="1">
                <a:solidFill>
                  <a:srgbClr val="5F5F5F"/>
                </a:solidFill>
                <a:latin typeface="Palatino Linotype" pitchFamily="18" charset="0"/>
              </a:rPr>
              <a:t>1880). A Igrexa perseguiuno por impío ata facerlle perder a súa praza de funcionario en Ourense.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5F5F5F"/>
                </a:solidFill>
                <a:latin typeface="Palatino Linotype" pitchFamily="18" charset="0"/>
              </a:rPr>
              <a:t>(O poema “O maio” constitúe un exemplo claro de poesía anticlerical).</a:t>
            </a:r>
          </a:p>
        </p:txBody>
      </p:sp>
      <p:pic>
        <p:nvPicPr>
          <p:cNvPr id="16390" name="Picture 6" descr="curros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33350"/>
            <a:ext cx="1835150" cy="2971800"/>
          </a:xfrm>
          <a:prstGeom prst="rect">
            <a:avLst/>
          </a:prstGeom>
          <a:noFill/>
          <a:ln w="9525">
            <a:solidFill>
              <a:srgbClr val="006699"/>
            </a:solidFill>
            <a:miter lim="800000"/>
            <a:headEnd/>
            <a:tailEnd/>
          </a:ln>
        </p:spPr>
      </p:pic>
      <p:pic>
        <p:nvPicPr>
          <p:cNvPr id="16391" name="Picture 7" descr="anticleric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505200"/>
            <a:ext cx="2438400" cy="3121025"/>
          </a:xfrm>
          <a:prstGeom prst="rect">
            <a:avLst/>
          </a:prstGeom>
          <a:noFill/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4" presetClass="entr" presetSubtype="3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0" y="260350"/>
            <a:ext cx="4824413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660066"/>
                </a:solidFill>
                <a:latin typeface="Perpetua" pitchFamily="18" charset="0"/>
              </a:rPr>
              <a:t>“Cando eu me atopare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660066"/>
                </a:solidFill>
                <a:latin typeface="Perpetua" pitchFamily="18" charset="0"/>
              </a:rPr>
              <a:t>de donos liberto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660066"/>
                </a:solidFill>
                <a:latin typeface="Perpetua" pitchFamily="18" charset="0"/>
              </a:rPr>
              <a:t>e o pan non mo quiten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660066"/>
                </a:solidFill>
                <a:latin typeface="Perpetua" pitchFamily="18" charset="0"/>
              </a:rPr>
              <a:t>trabucos e préstemos,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660066"/>
                </a:solidFill>
                <a:latin typeface="Perpetua" pitchFamily="18" charset="0"/>
              </a:rPr>
              <a:t>e como os do abade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660066"/>
                </a:solidFill>
                <a:latin typeface="Perpetua" pitchFamily="18" charset="0"/>
              </a:rPr>
              <a:t>florezan meus eidos,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660066"/>
                </a:solidFill>
                <a:latin typeface="Perpetua" pitchFamily="18" charset="0"/>
              </a:rPr>
              <a:t>chegado habrá estonces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660066"/>
                </a:solidFill>
                <a:latin typeface="Perpetua" pitchFamily="18" charset="0"/>
              </a:rPr>
              <a:t>o maio que eu quero.”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  <p:pic>
        <p:nvPicPr>
          <p:cNvPr id="57350" name="Picture 6" descr="aba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290763"/>
            <a:ext cx="3906837" cy="370046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77800" y="449263"/>
            <a:ext cx="4572000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solidFill>
                  <a:srgbClr val="9933FF"/>
                </a:solidFill>
                <a:latin typeface="Trebuchet MS" pitchFamily="34" charset="0"/>
              </a:rPr>
              <a:t>En 1888 edita </a:t>
            </a:r>
            <a:r>
              <a:rPr lang="gl-ES" sz="2800" b="1" i="1">
                <a:solidFill>
                  <a:srgbClr val="9933FF"/>
                </a:solidFill>
                <a:latin typeface="Trebuchet MS" pitchFamily="34" charset="0"/>
              </a:rPr>
              <a:t>O Divino Sainete</a:t>
            </a:r>
            <a:r>
              <a:rPr lang="gl-ES" sz="2800" b="1">
                <a:solidFill>
                  <a:srgbClr val="9933FF"/>
                </a:solidFill>
                <a:latin typeface="Trebuchet MS" pitchFamily="34" charset="0"/>
              </a:rPr>
              <a:t>, poema que imita a </a:t>
            </a:r>
            <a:r>
              <a:rPr lang="gl-ES" sz="2800" b="1" i="1">
                <a:solidFill>
                  <a:srgbClr val="9933FF"/>
                </a:solidFill>
                <a:latin typeface="Trebuchet MS" pitchFamily="34" charset="0"/>
              </a:rPr>
              <a:t>Divina Comedia</a:t>
            </a:r>
            <a:r>
              <a:rPr lang="gl-ES" sz="2800" b="1">
                <a:solidFill>
                  <a:srgbClr val="9933FF"/>
                </a:solidFill>
                <a:latin typeface="Trebuchet MS" pitchFamily="34" charset="0"/>
              </a:rPr>
              <a:t>, famosa obra de Dante do s. XIV. O poeta, xunto ó espírito de Añón, xa morto daquela, visita os sete vagóns dun tren (que representan os pecados capitais, onde satiriza personaxes da época), no que se dirixen a Roma para pedirlle ó Papa que a Igrexa deixe de ser tan materialista.</a:t>
            </a:r>
          </a:p>
        </p:txBody>
      </p:sp>
      <p:pic>
        <p:nvPicPr>
          <p:cNvPr id="17413" name="Picture 5" descr="curros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3050" y="1066800"/>
            <a:ext cx="3087688" cy="4038600"/>
          </a:xfrm>
          <a:prstGeom prst="rect">
            <a:avLst/>
          </a:prstGeom>
          <a:noFill/>
          <a:ln w="9525">
            <a:solidFill>
              <a:srgbClr val="006699"/>
            </a:solidFill>
            <a:miter lim="800000"/>
            <a:headEnd/>
            <a:tailEnd/>
          </a:ln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781550" y="5334000"/>
            <a:ext cx="4191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rgbClr val="800000"/>
                </a:solidFill>
                <a:latin typeface="Times New Roman" pitchFamily="18" charset="0"/>
              </a:rPr>
              <a:t>Curros denunciaba a Igrexa como a culpable da pobreza do pobo galego, que era maiormente campesiño.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urros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1412875"/>
            <a:ext cx="3341688" cy="3959225"/>
          </a:xfrm>
          <a:prstGeom prst="rect">
            <a:avLst/>
          </a:prstGeom>
          <a:noFill/>
          <a:ln w="9525">
            <a:solidFill>
              <a:srgbClr val="9933FF"/>
            </a:solidFill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4925" y="657225"/>
            <a:ext cx="540067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990033"/>
                </a:solidFill>
                <a:latin typeface="Arial Black" pitchFamily="34" charset="0"/>
              </a:rPr>
              <a:t>As sátiras contra a Igrexa e certos literatos e políticos carrexáronlle o exilio. Curros foi traballar como xornalista para Cuba, dende onde promoveu a creación da Real Academia Galega, que viu inaugurarse </a:t>
            </a:r>
            <a:r>
              <a:rPr lang="es-ES_tradnl" sz="3200" b="1">
                <a:solidFill>
                  <a:srgbClr val="990033"/>
                </a:solidFill>
                <a:latin typeface="Arial Black" pitchFamily="34" charset="0"/>
              </a:rPr>
              <a:t>dous anos antes da súa morte</a:t>
            </a:r>
            <a:r>
              <a:rPr lang="es-ES" sz="3200" b="1">
                <a:solidFill>
                  <a:srgbClr val="990033"/>
                </a:solidFill>
                <a:latin typeface="Arial Black" pitchFamily="34" charset="0"/>
              </a:rPr>
              <a:t>.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pondal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457200"/>
            <a:ext cx="3114675" cy="3733800"/>
          </a:xfrm>
          <a:prstGeom prst="rect">
            <a:avLst/>
          </a:prstGeom>
          <a:noFill/>
          <a:ln w="9525">
            <a:solidFill>
              <a:srgbClr val="5F5F5F"/>
            </a:solidFill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3505200" y="1196975"/>
            <a:ext cx="56388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 u="sng">
                <a:solidFill>
                  <a:srgbClr val="008080"/>
                </a:solidFill>
                <a:latin typeface="Century Gothic" pitchFamily="34" charset="0"/>
              </a:rPr>
              <a:t>Eduardo Pondal</a:t>
            </a:r>
            <a:r>
              <a:rPr lang="gl-ES" sz="3200" b="1">
                <a:solidFill>
                  <a:srgbClr val="008080"/>
                </a:solidFill>
                <a:latin typeface="Century Gothic" pitchFamily="34" charset="0"/>
              </a:rPr>
              <a:t> </a:t>
            </a:r>
            <a:r>
              <a:rPr lang="gl-ES" sz="2800" b="1">
                <a:solidFill>
                  <a:srgbClr val="008080"/>
                </a:solidFill>
                <a:latin typeface="Century Gothic" pitchFamily="34" charset="0"/>
              </a:rPr>
              <a:t>(1835-1917)</a:t>
            </a:r>
            <a:r>
              <a:rPr lang="gl-ES" sz="3200" b="1">
                <a:solidFill>
                  <a:srgbClr val="008080"/>
                </a:solidFill>
                <a:latin typeface="Century Gothic" pitchFamily="34" charset="0"/>
              </a:rPr>
              <a:t> naceu en Ponteceso no seo dunha familia fidalga, o que lle permitiu abandonar o seu traballo de médico para dedicarse só á literatura.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95250" y="4953000"/>
            <a:ext cx="89154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rgbClr val="990099"/>
                </a:solidFill>
                <a:latin typeface="Century Gothic" pitchFamily="34" charset="0"/>
              </a:rPr>
              <a:t>Presentou o seu primeiro poema, “A campana de Anllóns”, ós primeiros Xogos Florais, aparecendo no </a:t>
            </a:r>
            <a:r>
              <a:rPr lang="gl-ES" sz="2800" b="1" i="1">
                <a:solidFill>
                  <a:srgbClr val="990099"/>
                </a:solidFill>
                <a:latin typeface="Century Gothic" pitchFamily="34" charset="0"/>
              </a:rPr>
              <a:t>Álbum de la Caridad</a:t>
            </a:r>
            <a:r>
              <a:rPr lang="gl-ES" sz="3200" b="1">
                <a:solidFill>
                  <a:srgbClr val="990099"/>
                </a:solidFill>
                <a:latin typeface="Century Gothic" pitchFamily="34" charset="0"/>
              </a:rPr>
              <a:t>.</a:t>
            </a:r>
            <a:endParaRPr lang="gl-ES">
              <a:solidFill>
                <a:srgbClr val="990099"/>
              </a:solidFill>
              <a:latin typeface="Times New Roman" pitchFamily="18" charset="0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5364163" y="26035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 descr="queixumes"/>
          <p:cNvPicPr>
            <a:picLocks noChangeAspect="1" noChangeArrowheads="1"/>
          </p:cNvPicPr>
          <p:nvPr/>
        </p:nvPicPr>
        <p:blipFill>
          <a:blip r:embed="rId2">
            <a:lum contrast="22000"/>
          </a:blip>
          <a:srcRect/>
          <a:stretch>
            <a:fillRect/>
          </a:stretch>
        </p:blipFill>
        <p:spPr bwMode="auto">
          <a:xfrm>
            <a:off x="892175" y="333375"/>
            <a:ext cx="2743200" cy="4391025"/>
          </a:xfrm>
          <a:prstGeom prst="rect">
            <a:avLst/>
          </a:prstGeom>
          <a:noFill/>
        </p:spPr>
      </p:pic>
      <p:pic>
        <p:nvPicPr>
          <p:cNvPr id="20485" name="Picture 5" descr="Pond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909109">
            <a:off x="5392738" y="1268413"/>
            <a:ext cx="2203450" cy="3240087"/>
          </a:xfrm>
          <a:prstGeom prst="rect">
            <a:avLst/>
          </a:prstGeom>
          <a:noFill/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0" y="4941888"/>
            <a:ext cx="9144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solidFill>
                  <a:srgbClr val="669900"/>
                </a:solidFill>
                <a:latin typeface="Impact" pitchFamily="34" charset="0"/>
              </a:rPr>
              <a:t>O seu único poemario publicouse en vida en 1886. Nel identifícase como vate, ó xeito dos poetas celtas, os bardos, para cantar as excelencias do glorioso pasado do pobo galego, un pobo forte e guerreiro.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2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943600" y="188913"/>
            <a:ext cx="3200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chemeClr val="bg1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Lucida Console" pitchFamily="49" charset="0"/>
              </a:rPr>
              <a:t>REXURDIMENTO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85725" y="981075"/>
            <a:ext cx="4419600" cy="4965700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/>
              <a:t>En </a:t>
            </a:r>
            <a:r>
              <a:rPr lang="gl-ES" sz="3200" b="1" i="1"/>
              <a:t>Queixumes dos pinos</a:t>
            </a:r>
            <a:r>
              <a:rPr lang="gl-ES" sz="3200" b="1"/>
              <a:t> Pondal defendía as orixes célticas de Galiza, que ligaba con topónimos inventados ou reais propios da natureza da zona de Bergantiños, a cal mostra poeticamente en estado salvaxe.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5410200" y="19050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gl-ES">
              <a:latin typeface="Times New Roman" pitchFamily="18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716463" y="1009650"/>
            <a:ext cx="4419600" cy="5453063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/>
              <a:t>Ademais dotaba ós heroes celtas dos atributos clásicos dos espartanos da Grecia Antiga: fortaleza e masculinidade. As características femininas eran propias dos pobos escravos, como o foron os ilotas para os gregos.</a:t>
            </a:r>
            <a:endParaRPr lang="gl-ES">
              <a:latin typeface="Times New Roman" pitchFamily="18" charset="0"/>
            </a:endParaRPr>
          </a:p>
        </p:txBody>
      </p:sp>
    </p:spTree>
  </p:cSld>
  <p:clrMapOvr>
    <a:masterClrMapping/>
  </p:clrMapOvr>
  <p:transition spd="med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" presetID="10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10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 descr="pond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3573463"/>
            <a:ext cx="2020887" cy="2895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2535" name="Picture 7" descr="Pondal2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5807075" y="1524000"/>
            <a:ext cx="3032125" cy="50292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0" y="476250"/>
            <a:ext cx="5257800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gl-ES" sz="2800" b="1">
                <a:solidFill>
                  <a:srgbClr val="A50021"/>
                </a:solidFill>
                <a:latin typeface="Comic Sans MS" pitchFamily="66" charset="0"/>
              </a:rPr>
              <a:t>A muller é tratada na súa poesía ás veces como mero obxecto sexual ó servizo do home e outras do xeito idealizado clásico da loa.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33400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1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 descr="ma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001713"/>
            <a:ext cx="9144000" cy="7859713"/>
          </a:xfrm>
          <a:prstGeom prst="rect">
            <a:avLst/>
          </a:prstGeom>
          <a:noFill/>
        </p:spPr>
      </p:pic>
      <p:pic>
        <p:nvPicPr>
          <p:cNvPr id="44038" name="Picture 6" descr="map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001713"/>
            <a:ext cx="9144000" cy="7859713"/>
          </a:xfrm>
          <a:prstGeom prst="rect">
            <a:avLst/>
          </a:prstGeom>
          <a:noFill/>
        </p:spPr>
      </p:pic>
      <p:sp>
        <p:nvSpPr>
          <p:cNvPr id="44039" name="Oval 7"/>
          <p:cNvSpPr>
            <a:spLocks noChangeArrowheads="1"/>
          </p:cNvSpPr>
          <p:nvPr/>
        </p:nvSpPr>
        <p:spPr bwMode="auto">
          <a:xfrm>
            <a:off x="2627313" y="1196975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4040" name="Oval 8"/>
          <p:cNvSpPr>
            <a:spLocks noChangeArrowheads="1"/>
          </p:cNvSpPr>
          <p:nvPr/>
        </p:nvSpPr>
        <p:spPr bwMode="auto">
          <a:xfrm>
            <a:off x="1835150" y="4652963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4041" name="Oval 9"/>
          <p:cNvSpPr>
            <a:spLocks noChangeArrowheads="1"/>
          </p:cNvSpPr>
          <p:nvPr/>
        </p:nvSpPr>
        <p:spPr bwMode="auto">
          <a:xfrm>
            <a:off x="6011863" y="2852738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4042" name="Oval 10"/>
          <p:cNvSpPr>
            <a:spLocks noChangeArrowheads="1"/>
          </p:cNvSpPr>
          <p:nvPr/>
        </p:nvSpPr>
        <p:spPr bwMode="auto">
          <a:xfrm>
            <a:off x="4427538" y="4724400"/>
            <a:ext cx="215900" cy="2159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ransition spd="med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animBg="1"/>
      <p:bldP spid="44040" grpId="0" animBg="1"/>
      <p:bldP spid="44041" grpId="0" animBg="1"/>
      <p:bldP spid="4404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384550" y="115888"/>
            <a:ext cx="56515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4000" b="1">
                <a:latin typeface="Monotype Corsiva" pitchFamily="66" charset="0"/>
              </a:rPr>
              <a:t>As catro primeiras estrofas do poema “Os pinos” constitúen a letra do noso himno, con música de Pascual Veiga.</a:t>
            </a:r>
          </a:p>
        </p:txBody>
      </p:sp>
    </p:spTree>
  </p:cSld>
  <p:clrMapOvr>
    <a:masterClrMapping/>
  </p:clrMapOvr>
  <p:transition spd="med" advTm="12000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3657600"/>
            <a:ext cx="6858000" cy="2759075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gl-ES" sz="2800" b="1">
                <a:solidFill>
                  <a:schemeClr val="accent2"/>
                </a:solidFill>
                <a:latin typeface="Comic Sans MS" pitchFamily="66" charset="0"/>
              </a:rPr>
              <a:t>PONDAL TAMÉN É AUTOR DUN POEMA ÉPICO INACABADO SOBRE O DESCUBRIMENTO DE AMÉRICA, </a:t>
            </a:r>
            <a:r>
              <a:rPr lang="gl-ES" sz="2800" b="1" i="1">
                <a:solidFill>
                  <a:schemeClr val="accent2"/>
                </a:solidFill>
                <a:latin typeface="Comic Sans MS" pitchFamily="66" charset="0"/>
              </a:rPr>
              <a:t>Os eoas</a:t>
            </a:r>
            <a:r>
              <a:rPr lang="gl-ES" sz="2800" b="1">
                <a:solidFill>
                  <a:schemeClr val="accent2"/>
                </a:solidFill>
                <a:latin typeface="Comic Sans MS" pitchFamily="66" charset="0"/>
              </a:rPr>
              <a:t>, QUE ABANDONOU POR NON SER DE TEMA GALEGUISTA.</a:t>
            </a: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5607050" y="304800"/>
            <a:ext cx="3429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Console" pitchFamily="49" charset="0"/>
              </a:rPr>
              <a:t>REXURDIMENTO</a:t>
            </a:r>
          </a:p>
        </p:txBody>
      </p:sp>
    </p:spTree>
  </p:cSld>
  <p:clrMapOvr>
    <a:masterClrMapping/>
  </p:clrMapOvr>
  <p:transition spd="med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5334000" y="304800"/>
            <a:ext cx="3429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REXURDIMENTO</a:t>
            </a:r>
            <a:endParaRPr lang="es-ES" sz="3600" b="1">
              <a:solidFill>
                <a:srgbClr val="CCCCFF"/>
              </a:solidFill>
              <a:effectDag name="">
                <a:cont type="tree" name="">
                  <a:effect ref="fillLine"/>
                  <a:outerShdw dist="38100" dir="13500000" algn="br">
                    <a:srgbClr val="DDDDFF"/>
                  </a:outerShdw>
                </a:cont>
                <a:cont type="tree" name="">
                  <a:effect ref="fillLine"/>
                  <a:outerShdw dist="38100" dir="2700000" algn="tl">
                    <a:srgbClr val="7A7A99"/>
                  </a:outerShdw>
                </a:cont>
                <a:effect ref="fillLine"/>
              </a:effectDag>
              <a:latin typeface="Lucida Console" pitchFamily="49" charset="0"/>
            </a:endParaRPr>
          </a:p>
          <a:p>
            <a:pPr>
              <a:spcBef>
                <a:spcPct val="50000"/>
              </a:spcBef>
            </a:pPr>
            <a:r>
              <a:rPr lang="es-ES" sz="3200" b="1">
                <a:solidFill>
                  <a:schemeClr val="accent2"/>
                </a:solidFill>
                <a:latin typeface="Lucida Console" pitchFamily="49" charset="0"/>
              </a:rPr>
              <a:t>poesía</a:t>
            </a:r>
          </a:p>
        </p:txBody>
      </p:sp>
      <p:pic>
        <p:nvPicPr>
          <p:cNvPr id="24580" name="Picture 4" descr="leiraspul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838200"/>
            <a:ext cx="3795713" cy="4876800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648200" y="1981200"/>
            <a:ext cx="38862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600" b="1" u="sng">
                <a:solidFill>
                  <a:srgbClr val="CC3300"/>
                </a:solidFill>
                <a:latin typeface="Sylfaen" pitchFamily="18" charset="0"/>
              </a:rPr>
              <a:t>Leiras Pulpeiro</a:t>
            </a:r>
            <a:r>
              <a:rPr lang="gl-ES" sz="3600" b="1">
                <a:solidFill>
                  <a:srgbClr val="CC3300"/>
                </a:solidFill>
                <a:latin typeface="Sylfaen" pitchFamily="18" charset="0"/>
              </a:rPr>
              <a:t> cultivou a poesía costumista, patriótica e anticlerical en </a:t>
            </a:r>
            <a:r>
              <a:rPr lang="gl-ES" sz="3600" b="1" i="1">
                <a:solidFill>
                  <a:srgbClr val="CC3300"/>
                </a:solidFill>
                <a:latin typeface="Sylfaen" pitchFamily="18" charset="0"/>
              </a:rPr>
              <a:t>Cantares gallegos</a:t>
            </a:r>
            <a:r>
              <a:rPr lang="gl-ES" sz="3600" b="1">
                <a:solidFill>
                  <a:srgbClr val="CC3300"/>
                </a:solidFill>
                <a:latin typeface="Sylfaen" pitchFamily="18" charset="0"/>
              </a:rPr>
              <a:t>, co mesmo título có libro de Rosalía.</a:t>
            </a:r>
            <a:endParaRPr lang="gl-ES" sz="3600" b="1" i="1">
              <a:solidFill>
                <a:srgbClr val="CC33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spd="med" advTm="14000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276600" y="2286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REXURDIMENTO          </a:t>
            </a:r>
            <a:r>
              <a:rPr lang="es-ES" sz="3200" b="1">
                <a:solidFill>
                  <a:srgbClr val="CCCCFF"/>
                </a:solidFill>
                <a:effectDag name="">
                  <a:cont type="tree" name="">
                    <a:effect ref="fillLine"/>
                    <a:outerShdw dist="38100" dir="13500000" algn="br">
                      <a:srgbClr val="DDDDFF"/>
                    </a:outerShdw>
                  </a:cont>
                  <a:cont type="tree" name="">
                    <a:effect ref="fillLine"/>
                    <a:outerShdw dist="38100" dir="2700000" algn="tl">
                      <a:srgbClr val="7A7A99"/>
                    </a:outerShdw>
                  </a:cont>
                  <a:effect ref="fillLine"/>
                </a:effectDag>
                <a:latin typeface="Lucida Console" pitchFamily="49" charset="0"/>
              </a:rPr>
              <a:t> </a:t>
            </a:r>
            <a:r>
              <a:rPr lang="es-ES" sz="3200" b="1">
                <a:solidFill>
                  <a:schemeClr val="accent2"/>
                </a:solidFill>
                <a:latin typeface="Lucida Console" pitchFamily="49" charset="0"/>
              </a:rPr>
              <a:t>novela</a:t>
            </a:r>
          </a:p>
        </p:txBody>
      </p:sp>
      <p:pic>
        <p:nvPicPr>
          <p:cNvPr id="26627" name="Picture 3" descr="valladares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5292725" y="1052513"/>
            <a:ext cx="2109788" cy="3313112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26628" name="Picture 4" descr="maxina"/>
          <p:cNvPicPr>
            <a:picLocks noChangeAspect="1" noChangeArrowheads="1"/>
          </p:cNvPicPr>
          <p:nvPr/>
        </p:nvPicPr>
        <p:blipFill>
          <a:blip r:embed="rId3">
            <a:lum contrast="22000"/>
          </a:blip>
          <a:srcRect/>
          <a:stretch>
            <a:fillRect/>
          </a:stretch>
        </p:blipFill>
        <p:spPr bwMode="auto">
          <a:xfrm>
            <a:off x="323850" y="404813"/>
            <a:ext cx="2627313" cy="410368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0" y="4572000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gl-ES" sz="3200" b="1">
                <a:solidFill>
                  <a:srgbClr val="993366"/>
                </a:solidFill>
                <a:latin typeface="Harrington" pitchFamily="82" charset="0"/>
                <a:cs typeface="Times New Roman" pitchFamily="18" charset="0"/>
              </a:rPr>
              <a:t>A primeira novela galega data de 1880; de temática romántica costumista, é de </a:t>
            </a:r>
            <a:r>
              <a:rPr lang="gl-ES" sz="3200" b="1" u="sng">
                <a:solidFill>
                  <a:srgbClr val="993366"/>
                </a:solidFill>
                <a:latin typeface="Harrington" pitchFamily="82" charset="0"/>
                <a:cs typeface="Times New Roman" pitchFamily="18" charset="0"/>
              </a:rPr>
              <a:t>Marcial Valladares</a:t>
            </a:r>
            <a:r>
              <a:rPr lang="gl-ES" sz="3200" b="1">
                <a:solidFill>
                  <a:srgbClr val="993366"/>
                </a:solidFill>
                <a:latin typeface="Harrington" pitchFamily="82" charset="0"/>
                <a:cs typeface="Times New Roman" pitchFamily="18" charset="0"/>
              </a:rPr>
              <a:t> e leva por título </a:t>
            </a:r>
            <a:r>
              <a:rPr lang="gl-ES" sz="3200" b="1" i="1">
                <a:solidFill>
                  <a:srgbClr val="993366"/>
                </a:solidFill>
                <a:latin typeface="Harrington" pitchFamily="82" charset="0"/>
                <a:cs typeface="Times New Roman" pitchFamily="18" charset="0"/>
              </a:rPr>
              <a:t>Maxina ou a filla espúrea</a:t>
            </a:r>
            <a:r>
              <a:rPr lang="gl-ES" sz="3200" b="1">
                <a:solidFill>
                  <a:srgbClr val="993366"/>
                </a:solidFill>
                <a:latin typeface="Harrington" pitchFamily="82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med" advTm="1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3924300" y="304800"/>
            <a:ext cx="48387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REXURDIMENTO</a:t>
            </a:r>
            <a:r>
              <a:rPr lang="es-ES"/>
              <a:t>    			                  </a:t>
            </a:r>
            <a:r>
              <a:rPr lang="es-ES" sz="3200" b="1">
                <a:solidFill>
                  <a:schemeClr val="accent2"/>
                </a:solidFill>
                <a:latin typeface="Lucida Console" pitchFamily="49" charset="0"/>
              </a:rPr>
              <a:t>narrativa</a:t>
            </a:r>
          </a:p>
        </p:txBody>
      </p:sp>
      <p:pic>
        <p:nvPicPr>
          <p:cNvPr id="23556" name="Picture 4" descr="lamascar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381000"/>
            <a:ext cx="2443163" cy="3810000"/>
          </a:xfrm>
          <a:prstGeom prst="rect">
            <a:avLst/>
          </a:prstGeom>
          <a:noFill/>
          <a:ln w="9525">
            <a:solidFill>
              <a:srgbClr val="993366"/>
            </a:solidFill>
            <a:miter lim="800000"/>
            <a:headEnd/>
            <a:tailEnd/>
          </a:ln>
        </p:spPr>
      </p:pic>
      <p:pic>
        <p:nvPicPr>
          <p:cNvPr id="23557" name="Picture 5" descr="catecismodola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1676400"/>
            <a:ext cx="2241550" cy="3505200"/>
          </a:xfrm>
          <a:prstGeom prst="rect">
            <a:avLst/>
          </a:prstGeom>
          <a:noFill/>
          <a:ln w="9525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52400" y="4343400"/>
            <a:ext cx="42672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800" b="1">
                <a:solidFill>
                  <a:srgbClr val="993366"/>
                </a:solidFill>
                <a:latin typeface="Times New Roman" pitchFamily="18" charset="0"/>
              </a:rPr>
              <a:t>Á parte de xornalista, Valentín Lamas Carvajal tamén foi poeta (</a:t>
            </a:r>
            <a:r>
              <a:rPr lang="gl-ES" sz="2800" b="1" i="1">
                <a:solidFill>
                  <a:srgbClr val="993366"/>
                </a:solidFill>
                <a:latin typeface="Times New Roman" pitchFamily="18" charset="0"/>
              </a:rPr>
              <a:t>Espiñas, follas e flores</a:t>
            </a:r>
            <a:r>
              <a:rPr lang="gl-ES" sz="2800" b="1">
                <a:solidFill>
                  <a:srgbClr val="993366"/>
                </a:solidFill>
                <a:latin typeface="Times New Roman" pitchFamily="18" charset="0"/>
              </a:rPr>
              <a:t>) e narrador.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257800" y="5257800"/>
            <a:ext cx="36576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2000" b="1">
                <a:solidFill>
                  <a:srgbClr val="006600"/>
                </a:solidFill>
                <a:latin typeface="Times New Roman" pitchFamily="18" charset="0"/>
              </a:rPr>
              <a:t>Nesta obra un labrego e o autor dialogan coma nun catecismo sobre as míseras condicións de vida do campesiñado galego.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 descr="lopezferreir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819400"/>
            <a:ext cx="2563813" cy="3694113"/>
          </a:xfrm>
          <a:prstGeom prst="rect">
            <a:avLst/>
          </a:prstGeom>
          <a:noFill/>
          <a:ln w="9525">
            <a:solidFill>
              <a:srgbClr val="CC00FF"/>
            </a:solidFill>
            <a:miter lim="800000"/>
            <a:headEnd/>
            <a:tailEnd/>
          </a:ln>
        </p:spPr>
      </p:pic>
      <p:pic>
        <p:nvPicPr>
          <p:cNvPr id="25604" name="Picture 4" descr="lopezferreir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2819400"/>
            <a:ext cx="2497138" cy="3657600"/>
          </a:xfrm>
          <a:prstGeom prst="rect">
            <a:avLst/>
          </a:prstGeom>
          <a:noFill/>
          <a:ln w="9525">
            <a:solidFill>
              <a:srgbClr val="CC00FF"/>
            </a:solidFill>
            <a:miter lim="800000"/>
            <a:headEnd/>
            <a:tailEnd/>
          </a:ln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1447800" y="304800"/>
            <a:ext cx="609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3200" b="1">
                <a:solidFill>
                  <a:schemeClr val="accent2"/>
                </a:solidFill>
                <a:latin typeface="Lucida Console" pitchFamily="49" charset="0"/>
              </a:rPr>
              <a:t>REXURDIMENTO      novela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90500" y="914400"/>
            <a:ext cx="8763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 u="sng">
                <a:solidFill>
                  <a:srgbClr val="A7AF0D"/>
                </a:solidFill>
                <a:latin typeface="Times New Roman" pitchFamily="18" charset="0"/>
                <a:cs typeface="Times New Roman" pitchFamily="18" charset="0"/>
              </a:rPr>
              <a:t>Antonio López Ferreiro</a:t>
            </a:r>
            <a:r>
              <a:rPr lang="gl-ES" sz="3200" b="1">
                <a:solidFill>
                  <a:srgbClr val="A7AF0D"/>
                </a:solidFill>
                <a:latin typeface="Times New Roman" pitchFamily="18" charset="0"/>
                <a:cs typeface="Times New Roman" pitchFamily="18" charset="0"/>
              </a:rPr>
              <a:t> nos noventa escribiu tres novelas de tema realista histórico: </a:t>
            </a:r>
            <a:r>
              <a:rPr lang="gl-ES" sz="3200" b="1" i="1">
                <a:solidFill>
                  <a:srgbClr val="A7AF0D"/>
                </a:solidFill>
                <a:latin typeface="Times New Roman" pitchFamily="18" charset="0"/>
                <a:cs typeface="Times New Roman" pitchFamily="18" charset="0"/>
              </a:rPr>
              <a:t>A tecedeira de Bonaval</a:t>
            </a:r>
            <a:r>
              <a:rPr lang="gl-ES" sz="3200" b="1">
                <a:solidFill>
                  <a:srgbClr val="A7AF0D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gl-ES" sz="3200" b="1" i="1">
                <a:solidFill>
                  <a:srgbClr val="A7AF0D"/>
                </a:solidFill>
                <a:latin typeface="Times New Roman" pitchFamily="18" charset="0"/>
                <a:cs typeface="Times New Roman" pitchFamily="18" charset="0"/>
              </a:rPr>
              <a:t>O castelo de Pambre</a:t>
            </a:r>
            <a:r>
              <a:rPr lang="gl-ES" sz="3200" b="1">
                <a:solidFill>
                  <a:srgbClr val="A7AF0D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gl-ES" sz="3200" b="1" i="1">
                <a:solidFill>
                  <a:srgbClr val="A7AF0D"/>
                </a:solidFill>
                <a:latin typeface="Times New Roman" pitchFamily="18" charset="0"/>
                <a:cs typeface="Times New Roman" pitchFamily="18" charset="0"/>
              </a:rPr>
              <a:t>O niño de pombas</a:t>
            </a:r>
            <a:r>
              <a:rPr lang="gl-ES" sz="3200" b="1">
                <a:solidFill>
                  <a:srgbClr val="A7AF0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med" advTm="1800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5334000" y="228600"/>
            <a:ext cx="3429000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s-ES" sz="3200" b="1">
                <a:solidFill>
                  <a:schemeClr val="accent2"/>
                </a:solidFill>
                <a:latin typeface="Lucida Console" pitchFamily="49" charset="0"/>
              </a:rPr>
              <a:t>REXURDIMENTO</a:t>
            </a:r>
          </a:p>
          <a:p>
            <a:pPr>
              <a:lnSpc>
                <a:spcPct val="115000"/>
              </a:lnSpc>
            </a:pPr>
            <a:r>
              <a:rPr lang="es-ES" sz="3200" b="1">
                <a:solidFill>
                  <a:schemeClr val="accent2"/>
                </a:solidFill>
                <a:latin typeface="Lucida Console" pitchFamily="49" charset="0"/>
              </a:rPr>
              <a:t>teatro</a:t>
            </a:r>
          </a:p>
        </p:txBody>
      </p:sp>
      <p:pic>
        <p:nvPicPr>
          <p:cNvPr id="29701" name="Picture 5" descr="afontedoxura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20713"/>
            <a:ext cx="2730500" cy="3706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23850" y="4437063"/>
            <a:ext cx="28956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solidFill>
                  <a:schemeClr val="accent2"/>
                </a:solidFill>
                <a:latin typeface="Times New Roman" pitchFamily="18" charset="0"/>
              </a:rPr>
              <a:t>Francisco Mª de la Iglesia, autor de</a:t>
            </a:r>
          </a:p>
          <a:p>
            <a:pPr>
              <a:spcBef>
                <a:spcPct val="50000"/>
              </a:spcBef>
            </a:pPr>
            <a:r>
              <a:rPr lang="gl-ES" sz="2000" b="1" i="1">
                <a:solidFill>
                  <a:schemeClr val="accent2"/>
                </a:solidFill>
                <a:latin typeface="Times New Roman" pitchFamily="18" charset="0"/>
              </a:rPr>
              <a:t>A fonte do xuramento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348038" y="1628775"/>
            <a:ext cx="57150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gl-ES" sz="3200" b="1" i="1">
                <a:solidFill>
                  <a:srgbClr val="003300"/>
                </a:solidFill>
                <a:latin typeface="Tempus Sans ITC" pitchFamily="82" charset="0"/>
              </a:rPr>
              <a:t>A fonte do xuramento </a:t>
            </a:r>
            <a:r>
              <a:rPr lang="gl-ES" sz="3200" b="1">
                <a:solidFill>
                  <a:srgbClr val="003300"/>
                </a:solidFill>
                <a:latin typeface="Tempus Sans ITC" pitchFamily="82" charset="0"/>
                <a:cs typeface="Times New Roman" pitchFamily="18" charset="0"/>
              </a:rPr>
              <a:t>(1882) considérase a primeira peza teatral en tres actos estreada no século XIX, aínda que en 1849 xa se publicara </a:t>
            </a:r>
            <a:r>
              <a:rPr lang="gl-ES" sz="3200" b="1" i="1">
                <a:solidFill>
                  <a:srgbClr val="003300"/>
                </a:solidFill>
                <a:latin typeface="Tempus Sans ITC" pitchFamily="82" charset="0"/>
                <a:cs typeface="Times New Roman" pitchFamily="18" charset="0"/>
              </a:rPr>
              <a:t>A casamenteira</a:t>
            </a:r>
            <a:r>
              <a:rPr lang="gl-ES" sz="3200" b="1">
                <a:solidFill>
                  <a:srgbClr val="003300"/>
                </a:solidFill>
                <a:latin typeface="Tempus Sans ITC" pitchFamily="82" charset="0"/>
                <a:cs typeface="Times New Roman" pitchFamily="18" charset="0"/>
              </a:rPr>
              <a:t>, obra escrita en 1812 por Benito Fandiño presentando o tema dos casamentos amañados.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334000" y="228600"/>
            <a:ext cx="3429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solidFill>
                  <a:schemeClr val="accent2"/>
                </a:solidFill>
                <a:latin typeface="Lucida Console" pitchFamily="49" charset="0"/>
              </a:rPr>
              <a:t>REXURDIMENTO</a:t>
            </a:r>
          </a:p>
          <a:p>
            <a:pPr>
              <a:spcBef>
                <a:spcPct val="50000"/>
              </a:spcBef>
            </a:pPr>
            <a:r>
              <a:rPr lang="gl-ES" sz="3200" b="1">
                <a:solidFill>
                  <a:schemeClr val="accent2"/>
                </a:solidFill>
                <a:latin typeface="Lucida Console" pitchFamily="49" charset="0"/>
              </a:rPr>
              <a:t>teatro</a:t>
            </a:r>
          </a:p>
        </p:txBody>
      </p:sp>
      <p:pic>
        <p:nvPicPr>
          <p:cNvPr id="30725" name="Picture 5" descr="galosalin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2852738"/>
            <a:ext cx="3168650" cy="31686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07963" y="260350"/>
            <a:ext cx="47244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gl-ES" sz="3200" b="1">
                <a:solidFill>
                  <a:srgbClr val="660066"/>
                </a:solidFill>
                <a:latin typeface="Century Gothic" pitchFamily="34" charset="0"/>
                <a:cs typeface="Times New Roman" pitchFamily="18" charset="0"/>
              </a:rPr>
              <a:t>Galo Salinas, ademais de publicar obras teatrais, fundou a Escola Rexional de Declamación (onde se formaban actores e actrices), para a que escribiu pezas de carácter costumista, como </a:t>
            </a:r>
            <a:r>
              <a:rPr lang="gl-ES" sz="3200" b="1" i="1">
                <a:solidFill>
                  <a:srgbClr val="660066"/>
                </a:solidFill>
                <a:latin typeface="Century Gothic" pitchFamily="34" charset="0"/>
                <a:cs typeface="Times New Roman" pitchFamily="18" charset="0"/>
              </a:rPr>
              <a:t>Filla!</a:t>
            </a:r>
            <a:r>
              <a:rPr lang="gl-ES" sz="3200" b="1">
                <a:solidFill>
                  <a:srgbClr val="660066"/>
                </a:solidFill>
                <a:latin typeface="Century Gothic" pitchFamily="34" charset="0"/>
                <a:cs typeface="Times New Roman" pitchFamily="18" charset="0"/>
              </a:rPr>
              <a:t> (1904).</a:t>
            </a:r>
          </a:p>
        </p:txBody>
      </p:sp>
    </p:spTree>
  </p:cSld>
  <p:clrMapOvr>
    <a:masterClrMapping/>
  </p:clrMapOvr>
  <p:transition spd="med" advTm="22000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 rot="-358543">
            <a:off x="79375" y="1341438"/>
            <a:ext cx="8964613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gl-ES" sz="3200" b="1">
                <a:solidFill>
                  <a:srgbClr val="993366"/>
                </a:solidFill>
                <a:latin typeface="Arial Black" pitchFamily="34" charset="0"/>
              </a:rPr>
              <a:t>A LITERATURA DO REXURDIMENTO INFLUÍU GRANDEMENTE NA DO SÉCULO XX, SOBRE TODO POR PARTE DE </a:t>
            </a:r>
            <a:r>
              <a:rPr lang="gl-ES" sz="3200" b="1">
                <a:latin typeface="Arial Black" pitchFamily="34" charset="0"/>
              </a:rPr>
              <a:t>ROSALÍA</a:t>
            </a:r>
            <a:r>
              <a:rPr lang="gl-ES" sz="3200" b="1">
                <a:solidFill>
                  <a:srgbClr val="993366"/>
                </a:solidFill>
                <a:latin typeface="Arial Black" pitchFamily="34" charset="0"/>
              </a:rPr>
              <a:t> (liña intimista e feminina), </a:t>
            </a:r>
            <a:r>
              <a:rPr lang="gl-ES" sz="3200" b="1">
                <a:latin typeface="Arial Black" pitchFamily="34" charset="0"/>
              </a:rPr>
              <a:t>CURROS</a:t>
            </a:r>
            <a:r>
              <a:rPr lang="gl-ES" sz="3200" b="1">
                <a:solidFill>
                  <a:srgbClr val="993366"/>
                </a:solidFill>
                <a:latin typeface="Arial Black" pitchFamily="34" charset="0"/>
              </a:rPr>
              <a:t> (liña socialrealista) E  </a:t>
            </a:r>
            <a:r>
              <a:rPr lang="gl-ES" sz="3200" b="1">
                <a:latin typeface="Arial Black" pitchFamily="34" charset="0"/>
              </a:rPr>
              <a:t>PONDAL</a:t>
            </a:r>
            <a:r>
              <a:rPr lang="gl-ES" sz="3200" b="1">
                <a:solidFill>
                  <a:srgbClr val="993366"/>
                </a:solidFill>
                <a:latin typeface="Arial Black" pitchFamily="34" charset="0"/>
              </a:rPr>
              <a:t> (culturalismo).</a:t>
            </a:r>
            <a:endParaRPr lang="es-ES" sz="3200" b="1">
              <a:solidFill>
                <a:srgbClr val="993366"/>
              </a:solidFill>
              <a:latin typeface="Arial Black" pitchFamily="34" charset="0"/>
            </a:endParaRPr>
          </a:p>
        </p:txBody>
      </p:sp>
      <p:pic>
        <p:nvPicPr>
          <p:cNvPr id="49157" name="Picture 5" descr="BD1488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35961">
            <a:off x="755650" y="620713"/>
            <a:ext cx="7632700" cy="127000"/>
          </a:xfrm>
          <a:prstGeom prst="rect">
            <a:avLst/>
          </a:prstGeom>
          <a:noFill/>
        </p:spPr>
      </p:pic>
      <p:pic>
        <p:nvPicPr>
          <p:cNvPr id="49158" name="Picture 6" descr="BD1488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434333" flipV="1">
            <a:off x="611188" y="5949950"/>
            <a:ext cx="7993062" cy="1333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5000">
    <p:randomBar/>
    <p:sndAc>
      <p:stSnd>
        <p:snd r:embed="rId2" name="type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 descr="mapa"/>
          <p:cNvPicPr>
            <a:picLocks noChangeAspect="1" noChangeArrowheads="1"/>
          </p:cNvPicPr>
          <p:nvPr/>
        </p:nvPicPr>
        <p:blipFill>
          <a:blip r:embed="rId2"/>
          <a:srcRect l="1538" t="7268"/>
          <a:stretch>
            <a:fillRect/>
          </a:stretch>
        </p:blipFill>
        <p:spPr bwMode="auto">
          <a:xfrm>
            <a:off x="0" y="-323850"/>
            <a:ext cx="9144000" cy="7262813"/>
          </a:xfrm>
          <a:prstGeom prst="rect">
            <a:avLst/>
          </a:prstGeom>
          <a:noFill/>
        </p:spPr>
      </p:pic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755650" y="333375"/>
            <a:ext cx="7704138" cy="6188075"/>
          </a:xfrm>
          <a:prstGeom prst="rect">
            <a:avLst/>
          </a:prstGeom>
          <a:solidFill>
            <a:srgbClr val="FFFFFF">
              <a:alpha val="85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gl-ES" sz="3200" b="1">
                <a:solidFill>
                  <a:srgbClr val="336600"/>
                </a:solidFill>
                <a:latin typeface="Verdana" pitchFamily="34" charset="0"/>
              </a:rPr>
              <a:t>EN 1833 O ESTADO ESPAÑOL DECIDIU DIVIDIR O PAÍS GALEGO EN CATRO PROVINCIAS DAS SETE QUE POSUÍA. ESTA NOVA DELIMITACIÓN ADMINISTRATIVA NON TIÑA EN CONTA A REALIDADE DAS COMARCAS NIN PRETENDÍA RESOLVER O PROBLEMA SOCIOECONÓMICO DA GALIZA.</a:t>
            </a:r>
          </a:p>
        </p:txBody>
      </p:sp>
    </p:spTree>
  </p:cSld>
  <p:clrMapOvr>
    <a:masterClrMapping/>
  </p:clrMapOvr>
  <p:transition spd="med" advTm="18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3062288" y="333375"/>
            <a:ext cx="5902325" cy="579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gl-ES" sz="3200" b="1">
                <a:solidFill>
                  <a:srgbClr val="000099"/>
                </a:solidFill>
                <a:latin typeface="Comic Sans MS" pitchFamily="66" charset="0"/>
              </a:rPr>
              <a:t>A DESAMORTIZACIÓN INICIADA EN 1835 POLO MINISTRO MENDIZÁBAL, QUE CONSISTÍA NA VENDA DE TERRAS QUE A IGREXA NON UTILIZABA, FOI INEFICAZ NA GALIZA PORQUE OS LABREGOS NON AS PODÍAN MERCAR.</a:t>
            </a:r>
          </a:p>
        </p:txBody>
      </p:sp>
      <p:pic>
        <p:nvPicPr>
          <p:cNvPr id="53253" name="Picture 5" descr="mendizab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863" y="836613"/>
            <a:ext cx="2403475" cy="3816350"/>
          </a:xfrm>
          <a:prstGeom prst="rect">
            <a:avLst/>
          </a:prstGeom>
          <a:noFill/>
        </p:spPr>
      </p:pic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539750" y="4941888"/>
            <a:ext cx="1944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>
                <a:solidFill>
                  <a:srgbClr val="006600"/>
                </a:solidFill>
                <a:latin typeface="Comic Sans MS" pitchFamily="66" charset="0"/>
              </a:rPr>
              <a:t>Mendizábal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250825" y="260350"/>
            <a:ext cx="496887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200" b="1">
                <a:latin typeface="Comic Sans MS" pitchFamily="66" charset="0"/>
              </a:rPr>
              <a:t>En 1846 o xeneral Solís dá un pronunciamento liberal en Lugo contra o goberno isabelino pero, perseguidas as súas tropas, marcha cara a Compostela; apresados, os incitadores dos sublevados liberais son fusilados sen xuízo previo en Carral, unha vila ao sur da Coruña.</a:t>
            </a:r>
          </a:p>
        </p:txBody>
      </p:sp>
      <p:pic>
        <p:nvPicPr>
          <p:cNvPr id="33795" name="Picture 3" descr="mártirescarr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8650" y="1052513"/>
            <a:ext cx="3005138" cy="3962400"/>
          </a:xfrm>
          <a:prstGeom prst="rect">
            <a:avLst/>
          </a:prstGeom>
          <a:noFill/>
          <a:ln w="9525">
            <a:solidFill>
              <a:srgbClr val="CC0066"/>
            </a:solidFill>
            <a:miter lim="800000"/>
            <a:headEnd/>
            <a:tailEnd/>
          </a:ln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6515100" y="5229225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800" b="1">
                <a:solidFill>
                  <a:srgbClr val="990033"/>
                </a:solidFill>
                <a:latin typeface="Times New Roman" pitchFamily="18" charset="0"/>
              </a:rPr>
              <a:t>Solís</a:t>
            </a:r>
          </a:p>
        </p:txBody>
      </p:sp>
    </p:spTree>
  </p:cSld>
  <p:clrMapOvr>
    <a:masterClrMapping/>
  </p:clrMapOvr>
  <p:transition spd="med" advTm="25000">
    <p:fade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3779838" y="765175"/>
            <a:ext cx="5040312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gl-ES" sz="3600" b="1">
                <a:solidFill>
                  <a:srgbClr val="006600"/>
                </a:solidFill>
                <a:latin typeface="Comic Sans MS" pitchFamily="66" charset="0"/>
              </a:rPr>
              <a:t>Este tráxico episodio coñécese co nome dos </a:t>
            </a:r>
            <a:r>
              <a:rPr lang="gl-ES" sz="3600" b="1" u="sng">
                <a:solidFill>
                  <a:srgbClr val="006600"/>
                </a:solidFill>
                <a:latin typeface="Comic Sans MS" pitchFamily="66" charset="0"/>
              </a:rPr>
              <a:t>Mártires de Carral</a:t>
            </a:r>
            <a:r>
              <a:rPr lang="gl-ES" sz="3600" b="1">
                <a:solidFill>
                  <a:srgbClr val="006600"/>
                </a:solidFill>
                <a:latin typeface="Comic Sans MS" pitchFamily="66" charset="0"/>
              </a:rPr>
              <a:t>, os primeiros mortos implicados na causa galeguista.</a:t>
            </a:r>
          </a:p>
        </p:txBody>
      </p:sp>
      <p:pic>
        <p:nvPicPr>
          <p:cNvPr id="55301" name="Picture 5" descr="carr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692150"/>
            <a:ext cx="2757487" cy="4824413"/>
          </a:xfrm>
          <a:prstGeom prst="rect">
            <a:avLst/>
          </a:prstGeom>
          <a:noFill/>
        </p:spPr>
      </p:pic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3419475" y="5486400"/>
            <a:ext cx="28813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latin typeface="Arial" charset="0"/>
              </a:rPr>
              <a:t>Monumento aos Mártires, en Carral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584575" y="534988"/>
            <a:ext cx="54737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sz="3600" b="1">
                <a:solidFill>
                  <a:schemeClr val="accent2"/>
                </a:solidFill>
                <a:latin typeface="Franklin Gothic Medium" pitchFamily="34" charset="0"/>
              </a:rPr>
              <a:t>A reacción contra esta situación fai xurdir o primeiro movemento galeguista, que se denomina </a:t>
            </a:r>
            <a:r>
              <a:rPr lang="gl-ES" sz="3600" b="1" u="sng">
                <a:solidFill>
                  <a:schemeClr val="accent2"/>
                </a:solidFill>
                <a:latin typeface="Franklin Gothic Medium" pitchFamily="34" charset="0"/>
              </a:rPr>
              <a:t>provincialismo</a:t>
            </a:r>
            <a:r>
              <a:rPr lang="gl-ES" sz="3600" b="1">
                <a:solidFill>
                  <a:schemeClr val="accent2"/>
                </a:solidFill>
                <a:latin typeface="Franklin Gothic Medium" pitchFamily="34" charset="0"/>
              </a:rPr>
              <a:t> por reclamar que Galiza fose considerada como unha soa provincia gobernada principalmente por organismos galegos.</a:t>
            </a:r>
          </a:p>
        </p:txBody>
      </p:sp>
      <p:pic>
        <p:nvPicPr>
          <p:cNvPr id="31752" name="Picture 8" descr="farald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3" y="765175"/>
            <a:ext cx="2941637" cy="3840163"/>
          </a:xfrm>
          <a:prstGeom prst="rect">
            <a:avLst/>
          </a:prstGeom>
          <a:noFill/>
          <a:ln w="9525">
            <a:solidFill>
              <a:srgbClr val="CC0066"/>
            </a:solidFill>
            <a:miter lim="800000"/>
            <a:headEnd/>
            <a:tailEnd/>
          </a:ln>
        </p:spPr>
      </p:pic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323850" y="4797425"/>
            <a:ext cx="29527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gl-ES" b="1">
                <a:solidFill>
                  <a:srgbClr val="990033"/>
                </a:solidFill>
                <a:latin typeface="Times New Roman" pitchFamily="18" charset="0"/>
              </a:rPr>
              <a:t>Antolín Faraldo, líder provincialista</a:t>
            </a:r>
          </a:p>
        </p:txBody>
      </p:sp>
    </p:spTree>
  </p:cSld>
  <p:clrMapOvr>
    <a:masterClrMapping/>
  </p:clrMapOvr>
  <p:transition spd="med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53" grpId="0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icrosoft Sans Serif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Microsoft Sans Serif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</TotalTime>
  <Words>1974</Words>
  <Application>Microsoft PowerPoint</Application>
  <PresentationFormat>Presentación en pantalla (4:3)</PresentationFormat>
  <Paragraphs>127</Paragraphs>
  <Slides>48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48</vt:i4>
      </vt:variant>
    </vt:vector>
  </HeadingPairs>
  <TitlesOfParts>
    <vt:vector size="74" baseType="lpstr">
      <vt:lpstr>Times New Roman</vt:lpstr>
      <vt:lpstr>Microsoft Sans Serif</vt:lpstr>
      <vt:lpstr>Impact</vt:lpstr>
      <vt:lpstr>Comic Sans MS</vt:lpstr>
      <vt:lpstr>Verdana</vt:lpstr>
      <vt:lpstr>Arial</vt:lpstr>
      <vt:lpstr>Franklin Gothic Medium</vt:lpstr>
      <vt:lpstr>Tahoma</vt:lpstr>
      <vt:lpstr>Arial Black</vt:lpstr>
      <vt:lpstr>Footlight MT Light</vt:lpstr>
      <vt:lpstr>Century Gothic</vt:lpstr>
      <vt:lpstr>Garamond</vt:lpstr>
      <vt:lpstr>Georgia</vt:lpstr>
      <vt:lpstr>Lucida Console</vt:lpstr>
      <vt:lpstr>Sylfaen</vt:lpstr>
      <vt:lpstr>Kartika</vt:lpstr>
      <vt:lpstr>Papyrus</vt:lpstr>
      <vt:lpstr>Arial Rounded MT Bold</vt:lpstr>
      <vt:lpstr>Copperplate Gothic Bold</vt:lpstr>
      <vt:lpstr>Palatino Linotype</vt:lpstr>
      <vt:lpstr>Perpetua</vt:lpstr>
      <vt:lpstr>Trebuchet MS</vt:lpstr>
      <vt:lpstr>Monotype Corsiva</vt:lpstr>
      <vt:lpstr>Harrington</vt:lpstr>
      <vt:lpstr>Tempus Sans ITC</vt:lpstr>
      <vt:lpstr>Diseño predeterminado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Ramón Cruces Colado</dc:creator>
  <cp:lastModifiedBy>Benito</cp:lastModifiedBy>
  <cp:revision>76</cp:revision>
  <dcterms:created xsi:type="dcterms:W3CDTF">2003-04-12T16:53:42Z</dcterms:created>
  <dcterms:modified xsi:type="dcterms:W3CDTF">2014-04-20T22:11:47Z</dcterms:modified>
</cp:coreProperties>
</file>